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344" r:id="rId3"/>
    <p:sldId id="257" r:id="rId4"/>
    <p:sldId id="330" r:id="rId5"/>
    <p:sldId id="331" r:id="rId6"/>
    <p:sldId id="345" r:id="rId7"/>
    <p:sldId id="350" r:id="rId8"/>
    <p:sldId id="258" r:id="rId9"/>
    <p:sldId id="346" r:id="rId10"/>
    <p:sldId id="348" r:id="rId11"/>
    <p:sldId id="372" r:id="rId12"/>
    <p:sldId id="259" r:id="rId13"/>
    <p:sldId id="335" r:id="rId14"/>
    <p:sldId id="375" r:id="rId15"/>
    <p:sldId id="373" r:id="rId16"/>
    <p:sldId id="374" r:id="rId17"/>
    <p:sldId id="366" r:id="rId18"/>
    <p:sldId id="368" r:id="rId19"/>
    <p:sldId id="367" r:id="rId20"/>
    <p:sldId id="338" r:id="rId21"/>
    <p:sldId id="370" r:id="rId22"/>
    <p:sldId id="371" r:id="rId23"/>
    <p:sldId id="260" r:id="rId24"/>
    <p:sldId id="322" r:id="rId25"/>
    <p:sldId id="298" r:id="rId26"/>
    <p:sldId id="299" r:id="rId27"/>
    <p:sldId id="261" r:id="rId28"/>
    <p:sldId id="27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97" autoAdjust="0"/>
  </p:normalViewPr>
  <p:slideViewPr>
    <p:cSldViewPr snapToGrid="0" showGuides="1">
      <p:cViewPr varScale="1">
        <p:scale>
          <a:sx n="71" d="100"/>
          <a:sy n="71" d="100"/>
        </p:scale>
        <p:origin x="1109" y="48"/>
      </p:cViewPr>
      <p:guideLst>
        <p:guide orient="horz" pos="263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931FE-EC09-4C76-AC98-48CD2284825F}" type="datetimeFigureOut">
              <a:rPr lang="zh-CN" altLang="en-US" smtClean="0"/>
              <a:t>2021/12/28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A62F0-2A6D-4985-A93B-00D734593FFB}" type="slidenum">
              <a:rPr lang="zh-CN" altLang="en-US" smtClean="0"/>
              <a:t>‹#›</a:t>
            </a:fld>
            <a:endParaRPr lang="zh-CN" altLang="en-US"/>
          </a:p>
        </p:txBody>
      </p:sp>
    </p:spTree>
    <p:extLst>
      <p:ext uri="{BB962C8B-B14F-4D97-AF65-F5344CB8AC3E}">
        <p14:creationId xmlns:p14="http://schemas.microsoft.com/office/powerpoint/2010/main" val="159308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a:t>
            </a:fld>
            <a:endParaRPr lang="zh-CN" altLang="en-US"/>
          </a:p>
        </p:txBody>
      </p:sp>
    </p:spTree>
    <p:extLst>
      <p:ext uri="{BB962C8B-B14F-4D97-AF65-F5344CB8AC3E}">
        <p14:creationId xmlns:p14="http://schemas.microsoft.com/office/powerpoint/2010/main" val="324202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AA62F0-2A6D-4985-A93B-00D734593FFB}" type="slidenum">
              <a:rPr lang="zh-CN" altLang="en-US" smtClean="0"/>
              <a:t>10</a:t>
            </a:fld>
            <a:endParaRPr lang="zh-CN" altLang="en-US"/>
          </a:p>
        </p:txBody>
      </p:sp>
    </p:spTree>
    <p:extLst>
      <p:ext uri="{BB962C8B-B14F-4D97-AF65-F5344CB8AC3E}">
        <p14:creationId xmlns:p14="http://schemas.microsoft.com/office/powerpoint/2010/main" val="1145444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下面是我们的需求分析部分</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dirty="0"/>
              <a:t>这是我们的项目架构图考虑多跨平台性和支持多台主机同时部署的要求，项目设计为</a:t>
            </a:r>
            <a:r>
              <a:rPr lang="en-US" altLang="zh-CN" dirty="0"/>
              <a:t>Web</a:t>
            </a:r>
            <a:r>
              <a:rPr lang="zh-CN" altLang="en-US" dirty="0"/>
              <a:t>应用，前端采用</a:t>
            </a:r>
            <a:r>
              <a:rPr lang="en-US" altLang="zh-CN" dirty="0"/>
              <a:t>Vue</a:t>
            </a:r>
            <a:r>
              <a:rPr lang="zh-CN" altLang="en-US" dirty="0"/>
              <a:t>框架，使用</a:t>
            </a:r>
            <a:r>
              <a:rPr lang="en-US" altLang="zh-CN" dirty="0" err="1"/>
              <a:t>Echarts</a:t>
            </a:r>
            <a:r>
              <a:rPr lang="zh-CN" altLang="en-US" dirty="0"/>
              <a:t>做数据可视化，使用</a:t>
            </a:r>
            <a:r>
              <a:rPr lang="en-US" altLang="zh-CN" dirty="0" err="1"/>
              <a:t>Axios</a:t>
            </a:r>
            <a:r>
              <a:rPr lang="zh-CN" altLang="en-US" dirty="0"/>
              <a:t>进行与后端的网络请求。后端采用</a:t>
            </a:r>
            <a:r>
              <a:rPr lang="en-US" altLang="zh-CN" dirty="0"/>
              <a:t>…</a:t>
            </a:r>
            <a:r>
              <a:rPr lang="zh-CN" altLang="en-US" dirty="0"/>
              <a:t>这些东西我不懂</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12</a:t>
            </a:fld>
            <a:endParaRPr lang="zh-CN" altLang="en-US"/>
          </a:p>
        </p:txBody>
      </p:sp>
    </p:spTree>
    <p:extLst>
      <p:ext uri="{BB962C8B-B14F-4D97-AF65-F5344CB8AC3E}">
        <p14:creationId xmlns:p14="http://schemas.microsoft.com/office/powerpoint/2010/main" val="1190098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dirty="0"/>
              <a:t>这是我们的项目架构图考虑多跨平台性和支持多台主机同时部署的要求，项目设计为</a:t>
            </a:r>
            <a:r>
              <a:rPr lang="en-US" altLang="zh-CN" dirty="0"/>
              <a:t>Web</a:t>
            </a:r>
            <a:r>
              <a:rPr lang="zh-CN" altLang="en-US" dirty="0"/>
              <a:t>应用，前端采用</a:t>
            </a:r>
            <a:r>
              <a:rPr lang="en-US" altLang="zh-CN" dirty="0"/>
              <a:t>Vue</a:t>
            </a:r>
            <a:r>
              <a:rPr lang="zh-CN" altLang="en-US" dirty="0"/>
              <a:t>框架，使用</a:t>
            </a:r>
            <a:r>
              <a:rPr lang="en-US" altLang="zh-CN" dirty="0" err="1"/>
              <a:t>Echarts</a:t>
            </a:r>
            <a:r>
              <a:rPr lang="zh-CN" altLang="en-US" dirty="0"/>
              <a:t>做数据可视化，使用</a:t>
            </a:r>
            <a:r>
              <a:rPr lang="en-US" altLang="zh-CN" dirty="0" err="1"/>
              <a:t>Axios</a:t>
            </a:r>
            <a:r>
              <a:rPr lang="zh-CN" altLang="en-US" dirty="0"/>
              <a:t>进行与后端的网络请求。</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13</a:t>
            </a:fld>
            <a:endParaRPr lang="zh-CN" altLang="en-US"/>
          </a:p>
        </p:txBody>
      </p:sp>
    </p:spTree>
    <p:extLst>
      <p:ext uri="{BB962C8B-B14F-4D97-AF65-F5344CB8AC3E}">
        <p14:creationId xmlns:p14="http://schemas.microsoft.com/office/powerpoint/2010/main" val="214898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第四个是</a:t>
            </a:r>
            <a:r>
              <a:rPr lang="en-US" altLang="zh-CN" dirty="0"/>
              <a:t>PSO</a:t>
            </a:r>
            <a:r>
              <a:rPr lang="zh-CN" altLang="en-US" dirty="0"/>
              <a:t>（粒子群优化算法）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14</a:t>
            </a:fld>
            <a:endParaRPr lang="zh-CN" altLang="en-US"/>
          </a:p>
        </p:txBody>
      </p:sp>
    </p:spTree>
    <p:extLst>
      <p:ext uri="{BB962C8B-B14F-4D97-AF65-F5344CB8AC3E}">
        <p14:creationId xmlns:p14="http://schemas.microsoft.com/office/powerpoint/2010/main" val="3006487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第四个是</a:t>
            </a:r>
            <a:r>
              <a:rPr lang="en-US" altLang="zh-CN" dirty="0"/>
              <a:t>PSO</a:t>
            </a:r>
            <a:r>
              <a:rPr lang="zh-CN" altLang="en-US" dirty="0"/>
              <a:t>（粒子群优化算法）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15</a:t>
            </a:fld>
            <a:endParaRPr lang="zh-CN" altLang="en-US"/>
          </a:p>
        </p:txBody>
      </p:sp>
    </p:spTree>
    <p:extLst>
      <p:ext uri="{BB962C8B-B14F-4D97-AF65-F5344CB8AC3E}">
        <p14:creationId xmlns:p14="http://schemas.microsoft.com/office/powerpoint/2010/main" val="963194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第四个是</a:t>
            </a:r>
            <a:r>
              <a:rPr lang="en-US" altLang="zh-CN" dirty="0"/>
              <a:t>PSO</a:t>
            </a:r>
            <a:r>
              <a:rPr lang="zh-CN" altLang="en-US" dirty="0"/>
              <a:t>（粒子群优化算法）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第四个是</a:t>
            </a:r>
            <a:r>
              <a:rPr lang="en-US" altLang="zh-CN" dirty="0"/>
              <a:t>PSO</a:t>
            </a:r>
            <a:r>
              <a:rPr lang="zh-CN" altLang="en-US" dirty="0"/>
              <a:t>（粒子群优化算法）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第四个是</a:t>
            </a:r>
            <a:r>
              <a:rPr lang="en-US" altLang="zh-CN" dirty="0"/>
              <a:t>PSO</a:t>
            </a:r>
            <a:r>
              <a:rPr lang="zh-CN" altLang="en-US" dirty="0"/>
              <a:t>（粒子群优化算法）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a:t>
            </a:fld>
            <a:endParaRPr lang="zh-CN" altLang="en-US"/>
          </a:p>
        </p:txBody>
      </p:sp>
    </p:spTree>
    <p:extLst>
      <p:ext uri="{BB962C8B-B14F-4D97-AF65-F5344CB8AC3E}">
        <p14:creationId xmlns:p14="http://schemas.microsoft.com/office/powerpoint/2010/main" val="100407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接下来介绍团队协作的过程</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22</a:t>
            </a:fld>
            <a:endParaRPr lang="zh-CN" altLang="en-US"/>
          </a:p>
        </p:txBody>
      </p:sp>
    </p:spTree>
    <p:extLst>
      <p:ext uri="{BB962C8B-B14F-4D97-AF65-F5344CB8AC3E}">
        <p14:creationId xmlns:p14="http://schemas.microsoft.com/office/powerpoint/2010/main" val="1076013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这是我们的项目甘特图，可以看到我们对于整体项目的每个部分每周都有明确的开发方向。</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23</a:t>
            </a:fld>
            <a:endParaRPr lang="zh-CN" altLang="en-US"/>
          </a:p>
        </p:txBody>
      </p:sp>
    </p:spTree>
    <p:extLst>
      <p:ext uri="{BB962C8B-B14F-4D97-AF65-F5344CB8AC3E}">
        <p14:creationId xmlns:p14="http://schemas.microsoft.com/office/powerpoint/2010/main" val="3579938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我们使用利用</a:t>
            </a:r>
            <a:r>
              <a:rPr lang="en-US" altLang="zh-CN" dirty="0" err="1"/>
              <a:t>github</a:t>
            </a:r>
            <a:r>
              <a:rPr lang="zh-CN" altLang="en-US" dirty="0"/>
              <a:t>进行代码托管，可以看到我们小组四人一共完成了六十多次</a:t>
            </a:r>
            <a:r>
              <a:rPr lang="en-US" altLang="zh-CN" dirty="0"/>
              <a:t>commit</a:t>
            </a:r>
            <a:r>
              <a:rPr lang="zh-CN" altLang="en-US" dirty="0"/>
              <a:t>。这是部分</a:t>
            </a:r>
            <a:r>
              <a:rPr lang="en-US" altLang="zh-CN" dirty="0"/>
              <a:t>commit</a:t>
            </a:r>
            <a:r>
              <a:rPr lang="zh-CN" altLang="en-US" dirty="0"/>
              <a:t>的截图。</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24</a:t>
            </a:fld>
            <a:endParaRPr lang="zh-CN" altLang="en-US"/>
          </a:p>
        </p:txBody>
      </p:sp>
    </p:spTree>
    <p:extLst>
      <p:ext uri="{BB962C8B-B14F-4D97-AF65-F5344CB8AC3E}">
        <p14:creationId xmlns:p14="http://schemas.microsoft.com/office/powerpoint/2010/main" val="1095707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除了线下开会，我们团队线上也会保持沟通，这是部分聊天截图。</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25</a:t>
            </a:fld>
            <a:endParaRPr lang="zh-CN" altLang="en-US"/>
          </a:p>
        </p:txBody>
      </p:sp>
    </p:spTree>
    <p:extLst>
      <p:ext uri="{BB962C8B-B14F-4D97-AF65-F5344CB8AC3E}">
        <p14:creationId xmlns:p14="http://schemas.microsoft.com/office/powerpoint/2010/main" val="3682799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26</a:t>
            </a:fld>
            <a:endParaRPr lang="zh-CN" altLang="en-US"/>
          </a:p>
        </p:txBody>
      </p:sp>
    </p:spTree>
    <p:extLst>
      <p:ext uri="{BB962C8B-B14F-4D97-AF65-F5344CB8AC3E}">
        <p14:creationId xmlns:p14="http://schemas.microsoft.com/office/powerpoint/2010/main" val="4103637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27</a:t>
            </a:fld>
            <a:endParaRPr lang="zh-CN" altLang="en-US"/>
          </a:p>
        </p:txBody>
      </p:sp>
    </p:spTree>
    <p:extLst>
      <p:ext uri="{BB962C8B-B14F-4D97-AF65-F5344CB8AC3E}">
        <p14:creationId xmlns:p14="http://schemas.microsoft.com/office/powerpoint/2010/main" val="2845820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首先是我们的项目背景</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a:t>
            </a:fld>
            <a:endParaRPr lang="zh-CN" altLang="en-US"/>
          </a:p>
        </p:txBody>
      </p:sp>
    </p:spTree>
    <p:extLst>
      <p:ext uri="{BB962C8B-B14F-4D97-AF65-F5344CB8AC3E}">
        <p14:creationId xmlns:p14="http://schemas.microsoft.com/office/powerpoint/2010/main" val="181579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项目背景是基于目前全球范围内仍然非常严重的新冠疫情，关于新冠疫情的实时大数据仍在不断更新当中，但是数据本身如果不可视化成直观的效果，普通人群可能很难理解这些数据所意味的疫情严重程度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9BCC932-0C1F-4C94-8B9A-3944ABBB4E30}" type="slidenum">
              <a:rPr lang="zh-CN" altLang="en-US" smtClean="0"/>
              <a:t>4</a:t>
            </a:fld>
            <a:endParaRPr lang="zh-CN" altLang="en-US"/>
          </a:p>
        </p:txBody>
      </p:sp>
    </p:spTree>
    <p:extLst>
      <p:ext uri="{BB962C8B-B14F-4D97-AF65-F5344CB8AC3E}">
        <p14:creationId xmlns:p14="http://schemas.microsoft.com/office/powerpoint/2010/main" val="8376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本项目的第一个目的即是将海量的数据以可视化的形式直观的展现出来</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9BCC932-0C1F-4C94-8B9A-3944ABBB4E30}" type="slidenum">
              <a:rPr lang="zh-CN" altLang="en-US" smtClean="0"/>
              <a:t>5</a:t>
            </a:fld>
            <a:endParaRPr lang="zh-CN" altLang="en-US"/>
          </a:p>
        </p:txBody>
      </p:sp>
    </p:spTree>
    <p:extLst>
      <p:ext uri="{BB962C8B-B14F-4D97-AF65-F5344CB8AC3E}">
        <p14:creationId xmlns:p14="http://schemas.microsoft.com/office/powerpoint/2010/main" val="55390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本项目的第一个目的即是将海量的数据以可视化的形式直观的展现出来</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9BCC932-0C1F-4C94-8B9A-3944ABBB4E30}" type="slidenum">
              <a:rPr lang="zh-CN" altLang="en-US" smtClean="0"/>
              <a:t>6</a:t>
            </a:fld>
            <a:endParaRPr lang="zh-CN" altLang="en-US"/>
          </a:p>
        </p:txBody>
      </p:sp>
    </p:spTree>
    <p:extLst>
      <p:ext uri="{BB962C8B-B14F-4D97-AF65-F5344CB8AC3E}">
        <p14:creationId xmlns:p14="http://schemas.microsoft.com/office/powerpoint/2010/main" val="133106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7</a:t>
            </a:fld>
            <a:endParaRPr lang="zh-CN" altLang="en-US"/>
          </a:p>
        </p:txBody>
      </p:sp>
    </p:spTree>
    <p:extLst>
      <p:ext uri="{BB962C8B-B14F-4D97-AF65-F5344CB8AC3E}">
        <p14:creationId xmlns:p14="http://schemas.microsoft.com/office/powerpoint/2010/main" val="1815796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AA62F0-2A6D-4985-A93B-00D734593FFB}" type="slidenum">
              <a:rPr lang="zh-CN" altLang="en-US" smtClean="0"/>
              <a:t>8</a:t>
            </a:fld>
            <a:endParaRPr lang="zh-CN" altLang="en-US"/>
          </a:p>
        </p:txBody>
      </p:sp>
    </p:spTree>
    <p:extLst>
      <p:ext uri="{BB962C8B-B14F-4D97-AF65-F5344CB8AC3E}">
        <p14:creationId xmlns:p14="http://schemas.microsoft.com/office/powerpoint/2010/main" val="1027472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AA62F0-2A6D-4985-A93B-00D734593FFB}" type="slidenum">
              <a:rPr lang="zh-CN" altLang="en-US" smtClean="0"/>
              <a:t>9</a:t>
            </a:fld>
            <a:endParaRPr lang="zh-CN" altLang="en-US"/>
          </a:p>
        </p:txBody>
      </p:sp>
    </p:spTree>
    <p:extLst>
      <p:ext uri="{BB962C8B-B14F-4D97-AF65-F5344CB8AC3E}">
        <p14:creationId xmlns:p14="http://schemas.microsoft.com/office/powerpoint/2010/main" val="395427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81F38-6C3F-4D11-B3FC-937155CCDB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20B50D1-3031-4B35-951D-4876B106C3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1D24071-38E4-4302-AEFD-3797050BB1C3}"/>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5" name="页脚占位符 4">
            <a:extLst>
              <a:ext uri="{FF2B5EF4-FFF2-40B4-BE49-F238E27FC236}">
                <a16:creationId xmlns:a16="http://schemas.microsoft.com/office/drawing/2014/main" id="{47D71D5D-96A4-4817-A665-9131A9150B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8C16F6-314E-49E7-B5F2-15A924DDCDE8}"/>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761543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64C68-8B89-4994-BB28-4934EC437F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AECBDA0-DE4B-4806-9515-9EADBFCF6EF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05571C1-8F7B-4250-BA97-D01CEAD8FDD8}"/>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5" name="页脚占位符 4">
            <a:extLst>
              <a:ext uri="{FF2B5EF4-FFF2-40B4-BE49-F238E27FC236}">
                <a16:creationId xmlns:a16="http://schemas.microsoft.com/office/drawing/2014/main" id="{DF15E17F-50C8-4D18-A9F1-EA8DCEDA82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8E7B01-1709-411C-9E6C-FE0A0BDC96E2}"/>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053108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CC2F6-0D45-4955-B199-EA1DBC27C9B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BA12DC9-FC23-4800-8CD0-C305EE01AE8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4B358B-C8C2-46FC-8BB8-C541A2CBDF35}"/>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5" name="页脚占位符 4">
            <a:extLst>
              <a:ext uri="{FF2B5EF4-FFF2-40B4-BE49-F238E27FC236}">
                <a16:creationId xmlns:a16="http://schemas.microsoft.com/office/drawing/2014/main" id="{3DB1F733-C10F-4ACB-A7AD-DA62FB28C7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433995-6DEF-4A02-AC11-FA1AAF204B18}"/>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50178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1118443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4037423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3826598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3044956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2"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372366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1355696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360513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107920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D7E08-5396-4A7D-910A-49DB0E6C38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FEF69C-8580-4A68-BE01-12C60DF74A4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B5CF87C-E241-4768-8550-325D8B1609EC}"/>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5" name="页脚占位符 4">
            <a:extLst>
              <a:ext uri="{FF2B5EF4-FFF2-40B4-BE49-F238E27FC236}">
                <a16:creationId xmlns:a16="http://schemas.microsoft.com/office/drawing/2014/main" id="{BDE042D1-979A-4A29-BB0A-C71495B66D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D03B66-7D52-4298-8BEB-49226E461C40}"/>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8024932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291219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1376276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27"/>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2021/12/28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157460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12C1E-15C4-46E1-9835-996048BCF4E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CE73167-2792-4F42-BCCA-1D89EA00E9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CC2ACCF-C17B-4F4D-A43B-B0FA954499A2}"/>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5" name="页脚占位符 4">
            <a:extLst>
              <a:ext uri="{FF2B5EF4-FFF2-40B4-BE49-F238E27FC236}">
                <a16:creationId xmlns:a16="http://schemas.microsoft.com/office/drawing/2014/main" id="{A46277D0-DE5E-467A-8902-BFB6C11E17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AF0AFF-F047-4427-A1A6-8F784AD1E441}"/>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372968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ADD2B-8566-4491-B07C-921DAFBEC1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4AC5EF-BF24-416D-91AB-F4C09F2CE14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2F51396-6025-4430-AEE3-AE71E6901EE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4E8C0D6-9805-4664-B13A-944A86B9BD71}"/>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6" name="页脚占位符 5">
            <a:extLst>
              <a:ext uri="{FF2B5EF4-FFF2-40B4-BE49-F238E27FC236}">
                <a16:creationId xmlns:a16="http://schemas.microsoft.com/office/drawing/2014/main" id="{1F09F825-50D2-430F-934A-9942E9A8B1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5ECFAD-A288-45C5-ABE4-A4FE45812552}"/>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379535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B8E92-E394-4074-8B71-7C166B865D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8820B55-A08A-4990-9A26-4D68D02844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5256FFE-F175-4813-BE67-BFA9CEA855E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B5781A7-3993-43B3-AC83-88CEBB6FD3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CA0DD72-F816-411B-9491-C545041F986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E2D4F1A-FC85-47BF-BD90-F475174AE034}"/>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8" name="页脚占位符 7">
            <a:extLst>
              <a:ext uri="{FF2B5EF4-FFF2-40B4-BE49-F238E27FC236}">
                <a16:creationId xmlns:a16="http://schemas.microsoft.com/office/drawing/2014/main" id="{3C87796A-0B11-4A45-BC2C-B7DFEFAA535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D4F5345-873D-442D-B016-6438893110FB}"/>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16916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CDC02-CEEB-406B-AA30-0435C0CA48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17B07E-6A72-427D-BD6C-6181540403FA}"/>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4" name="页脚占位符 3">
            <a:extLst>
              <a:ext uri="{FF2B5EF4-FFF2-40B4-BE49-F238E27FC236}">
                <a16:creationId xmlns:a16="http://schemas.microsoft.com/office/drawing/2014/main" id="{0374BFB5-6EAA-478A-A52F-06CEBB5F6FF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E811A0-8BDA-41E7-A165-C4C387EB68BD}"/>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591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1FEEC0-2FFA-4D85-9834-ABD2B6AF7708}"/>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3" name="页脚占位符 2">
            <a:extLst>
              <a:ext uri="{FF2B5EF4-FFF2-40B4-BE49-F238E27FC236}">
                <a16:creationId xmlns:a16="http://schemas.microsoft.com/office/drawing/2014/main" id="{6B532439-CA04-4119-BB98-EF65D0FBAD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C39968-BA25-4F0F-A404-8E341E467AA6}"/>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812098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7ED29-66BD-4289-BD22-F39FA77D80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1586D06-957C-4C4F-AF7E-12B153B23F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DF0DB20-C4A4-44AB-823E-7347D3C6F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211C41A-ABA7-4370-B75A-D75A45AB2982}"/>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6" name="页脚占位符 5">
            <a:extLst>
              <a:ext uri="{FF2B5EF4-FFF2-40B4-BE49-F238E27FC236}">
                <a16:creationId xmlns:a16="http://schemas.microsoft.com/office/drawing/2014/main" id="{365E69D1-9627-42D1-94BE-283559FD8D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0148FD-B19E-4BB4-B013-0B501EDBEA0B}"/>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857076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6FBC3-E6BC-4B2D-B3FC-760B28D15D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2A5D8A-D069-4414-BD69-92AF0CCA36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B76EC4F-D8FC-43E3-9802-3C8E9F3D3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AFBB5C0-3119-4884-848B-CC3A91ED25BF}"/>
              </a:ext>
            </a:extLst>
          </p:cNvPr>
          <p:cNvSpPr>
            <a:spLocks noGrp="1"/>
          </p:cNvSpPr>
          <p:nvPr>
            <p:ph type="dt" sz="half" idx="10"/>
          </p:nvPr>
        </p:nvSpPr>
        <p:spPr/>
        <p:txBody>
          <a:bodyPr/>
          <a:lstStyle/>
          <a:p>
            <a:fld id="{BEC7BEA5-BE38-404A-B82D-EDD9C611FA53}" type="datetimeFigureOut">
              <a:rPr lang="zh-CN" altLang="en-US" smtClean="0"/>
              <a:t>2021/12/28</a:t>
            </a:fld>
            <a:endParaRPr lang="zh-CN" altLang="en-US"/>
          </a:p>
        </p:txBody>
      </p:sp>
      <p:sp>
        <p:nvSpPr>
          <p:cNvPr id="6" name="页脚占位符 5">
            <a:extLst>
              <a:ext uri="{FF2B5EF4-FFF2-40B4-BE49-F238E27FC236}">
                <a16:creationId xmlns:a16="http://schemas.microsoft.com/office/drawing/2014/main" id="{4F4D2862-4C72-4BF6-BB62-FB3C2D3121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09CB66-EA57-4E00-A669-90BD5DBC792A}"/>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65240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935DC29-8DA4-40C4-B92D-7AE3A90F9A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E31D809-5EA3-46A5-AAA2-27D1DAA110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46D61D-430B-47D4-A82B-0ABA00B99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7BEA5-BE38-404A-B82D-EDD9C611FA53}" type="datetimeFigureOut">
              <a:rPr lang="zh-CN" altLang="en-US" smtClean="0"/>
              <a:t>2021/12/28</a:t>
            </a:fld>
            <a:endParaRPr lang="zh-CN" altLang="en-US"/>
          </a:p>
        </p:txBody>
      </p:sp>
      <p:sp>
        <p:nvSpPr>
          <p:cNvPr id="5" name="页脚占位符 4">
            <a:extLst>
              <a:ext uri="{FF2B5EF4-FFF2-40B4-BE49-F238E27FC236}">
                <a16:creationId xmlns:a16="http://schemas.microsoft.com/office/drawing/2014/main" id="{0429C08F-E9DF-4A39-BBA9-B7CB68F6C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D1B4EC6-773C-4141-972F-6C847B2CD2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389336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71AB7A37-B852-49AB-B2E2-96296AB21F67}" type="datetimeFigureOut">
              <a:rPr lang="zh-CN" altLang="en-US" smtClean="0"/>
              <a:pPr/>
              <a:t>2021/12/28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888F8D02-9041-4C59-BC62-13DE0E5C6713}" type="slidenum">
              <a:rPr lang="zh-CN" altLang="en-US" smtClean="0"/>
              <a:pPr/>
              <a:t>‹#›</a:t>
            </a:fld>
            <a:endParaRPr lang="zh-CN" altLang="en-US"/>
          </a:p>
        </p:txBody>
      </p:sp>
    </p:spTree>
    <p:extLst>
      <p:ext uri="{BB962C8B-B14F-4D97-AF65-F5344CB8AC3E}">
        <p14:creationId xmlns:p14="http://schemas.microsoft.com/office/powerpoint/2010/main" val="3451210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1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19.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20.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5.png"/><Relationship Id="rId2" Type="http://schemas.openxmlformats.org/officeDocument/2006/relationships/slideLayout" Target="../slideLayouts/slideLayout13.xml"/><Relationship Id="rId1" Type="http://schemas.openxmlformats.org/officeDocument/2006/relationships/tags" Target="../tags/tag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1979154" y="1751829"/>
            <a:ext cx="9150138" cy="1569660"/>
          </a:xfrm>
          <a:prstGeom prst="rect">
            <a:avLst/>
          </a:prstGeom>
          <a:noFill/>
        </p:spPr>
        <p:txBody>
          <a:bodyPr wrap="square" rtlCol="0">
            <a:spAutoFit/>
          </a:bodyPr>
          <a:lstStyle/>
          <a:p>
            <a:r>
              <a:rPr lang="en-US" altLang="zh-CN" sz="4800" dirty="0">
                <a:ln w="0"/>
                <a:solidFill>
                  <a:schemeClr val="tx2"/>
                </a:solidFill>
                <a:latin typeface="微软雅黑" panose="020B0503020204020204" pitchFamily="34" charset="-122"/>
              </a:rPr>
              <a:t>COVID-19 </a:t>
            </a:r>
            <a:r>
              <a:rPr lang="zh-CN" altLang="en-US" sz="4800" dirty="0">
                <a:ln w="0"/>
                <a:solidFill>
                  <a:schemeClr val="tx2"/>
                </a:solidFill>
                <a:latin typeface="微软雅黑" panose="020B0503020204020204" pitchFamily="34" charset="-122"/>
              </a:rPr>
              <a:t>新冠疫情</a:t>
            </a:r>
            <a:endParaRPr lang="en-US" altLang="zh-CN" sz="4800" dirty="0">
              <a:ln w="0"/>
              <a:solidFill>
                <a:schemeClr val="tx2"/>
              </a:solidFill>
              <a:latin typeface="微软雅黑" panose="020B0503020204020204" pitchFamily="34" charset="-122"/>
            </a:endParaRPr>
          </a:p>
          <a:p>
            <a:r>
              <a:rPr lang="en-US" altLang="zh-CN" sz="4800" dirty="0">
                <a:ln w="0"/>
                <a:solidFill>
                  <a:schemeClr val="tx2"/>
                </a:solidFill>
                <a:latin typeface="微软雅黑" panose="020B0503020204020204" pitchFamily="34" charset="-122"/>
              </a:rPr>
              <a:t>		——</a:t>
            </a:r>
            <a:r>
              <a:rPr lang="zh-CN" altLang="en-US" sz="4800" dirty="0">
                <a:ln w="0"/>
                <a:solidFill>
                  <a:schemeClr val="tx2"/>
                </a:solidFill>
                <a:latin typeface="微软雅黑" panose="020B0503020204020204" pitchFamily="34" charset="-122"/>
              </a:rPr>
              <a:t>数据分析及可视化</a:t>
            </a:r>
            <a:endParaRPr lang="en-US" altLang="zh-CN" sz="4800" dirty="0">
              <a:ln w="0"/>
              <a:solidFill>
                <a:schemeClr val="tx2"/>
              </a:solidFill>
              <a:latin typeface="微软雅黑" panose="020B0503020204020204" pitchFamily="34" charset="-122"/>
            </a:endParaRPr>
          </a:p>
        </p:txBody>
      </p:sp>
      <p:cxnSp>
        <p:nvCxnSpPr>
          <p:cNvPr id="18" name="直接连接符 17"/>
          <p:cNvCxnSpPr/>
          <p:nvPr/>
        </p:nvCxnSpPr>
        <p:spPr>
          <a:xfrm>
            <a:off x="5315332" y="3738717"/>
            <a:ext cx="180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6EEDDCB6-2A51-45B7-B9A8-CDD68FB34C4D}"/>
              </a:ext>
            </a:extLst>
          </p:cNvPr>
          <p:cNvSpPr txBox="1"/>
          <p:nvPr/>
        </p:nvSpPr>
        <p:spPr>
          <a:xfrm>
            <a:off x="5639823" y="2973334"/>
            <a:ext cx="914400" cy="914400"/>
          </a:xfrm>
          <a:prstGeom prst="rect">
            <a:avLst/>
          </a:prstGeom>
          <a:noFill/>
        </p:spPr>
        <p:txBody>
          <a:bodyPr wrap="square" rtlCol="0">
            <a:spAutoFit/>
          </a:bodyPr>
          <a:lstStyle/>
          <a:p>
            <a:endParaRPr lang="zh-CN" altLang="en-US" dirty="0"/>
          </a:p>
        </p:txBody>
      </p:sp>
      <p:pic>
        <p:nvPicPr>
          <p:cNvPr id="10" name="图片 9">
            <a:extLst>
              <a:ext uri="{FF2B5EF4-FFF2-40B4-BE49-F238E27FC236}">
                <a16:creationId xmlns:a16="http://schemas.microsoft.com/office/drawing/2014/main" id="{6EE44CEC-F223-41D7-8B13-64636A5DF4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grpSp>
        <p:nvGrpSpPr>
          <p:cNvPr id="3" name="组合 2">
            <a:extLst>
              <a:ext uri="{FF2B5EF4-FFF2-40B4-BE49-F238E27FC236}">
                <a16:creationId xmlns:a16="http://schemas.microsoft.com/office/drawing/2014/main" id="{B6636FC2-D34C-4C02-AF9C-4BB6D4BD10E7}"/>
              </a:ext>
            </a:extLst>
          </p:cNvPr>
          <p:cNvGrpSpPr/>
          <p:nvPr/>
        </p:nvGrpSpPr>
        <p:grpSpPr>
          <a:xfrm>
            <a:off x="3103378" y="4171032"/>
            <a:ext cx="6591366" cy="1323439"/>
            <a:chOff x="3103378" y="4171032"/>
            <a:chExt cx="6591366" cy="1323439"/>
          </a:xfrm>
        </p:grpSpPr>
        <p:sp>
          <p:nvSpPr>
            <p:cNvPr id="15" name="文本框 14">
              <a:extLst>
                <a:ext uri="{FF2B5EF4-FFF2-40B4-BE49-F238E27FC236}">
                  <a16:creationId xmlns:a16="http://schemas.microsoft.com/office/drawing/2014/main" id="{D7EC578D-551A-436E-817B-849F8F83AE7F}"/>
                </a:ext>
              </a:extLst>
            </p:cNvPr>
            <p:cNvSpPr txBox="1"/>
            <p:nvPr/>
          </p:nvSpPr>
          <p:spPr>
            <a:xfrm>
              <a:off x="6774970" y="4171032"/>
              <a:ext cx="2919774" cy="1323439"/>
            </a:xfrm>
            <a:prstGeom prst="rect">
              <a:avLst/>
            </a:prstGeom>
            <a:noFill/>
          </p:spPr>
          <p:txBody>
            <a:bodyPr wrap="square" rtlCol="0">
              <a:spAutoFit/>
            </a:bodyPr>
            <a:lstStyle/>
            <a:p>
              <a:r>
                <a:rPr lang="en-US" altLang="zh-CN" sz="2000" dirty="0">
                  <a:solidFill>
                    <a:srgbClr val="A2A2A2"/>
                  </a:solidFill>
                  <a:latin typeface="微软雅黑" panose="020B0503020204020204" pitchFamily="34" charset="-122"/>
                  <a:ea typeface="微软雅黑" panose="020B0503020204020204" pitchFamily="34" charset="-122"/>
                </a:rPr>
                <a:t>1854025</a:t>
              </a:r>
              <a:r>
                <a:rPr lang="zh-CN" altLang="en-US" sz="2000" dirty="0">
                  <a:solidFill>
                    <a:srgbClr val="A2A2A2"/>
                  </a:solidFill>
                  <a:latin typeface="微软雅黑" panose="020B0503020204020204" pitchFamily="34" charset="-122"/>
                  <a:ea typeface="微软雅黑" panose="020B0503020204020204" pitchFamily="34" charset="-122"/>
                </a:rPr>
                <a:t>杨晶</a:t>
              </a:r>
              <a:br>
                <a:rPr lang="en-US" altLang="zh-CN" sz="2000" dirty="0">
                  <a:solidFill>
                    <a:srgbClr val="A2A2A2"/>
                  </a:solidFill>
                  <a:latin typeface="微软雅黑" panose="020B0503020204020204" pitchFamily="34" charset="-122"/>
                  <a:ea typeface="微软雅黑" panose="020B0503020204020204" pitchFamily="34" charset="-122"/>
                </a:rPr>
              </a:br>
              <a:r>
                <a:rPr lang="en-US" altLang="zh-CN" sz="2000" dirty="0">
                  <a:solidFill>
                    <a:srgbClr val="A2A2A2"/>
                  </a:solidFill>
                  <a:latin typeface="微软雅黑" panose="020B0503020204020204" pitchFamily="34" charset="-122"/>
                  <a:ea typeface="微软雅黑" panose="020B0503020204020204" pitchFamily="34" charset="-122"/>
                </a:rPr>
                <a:t>1950081</a:t>
              </a:r>
              <a:r>
                <a:rPr lang="zh-CN" altLang="en-US" sz="2000" dirty="0">
                  <a:solidFill>
                    <a:srgbClr val="A2A2A2"/>
                  </a:solidFill>
                  <a:latin typeface="微软雅黑" panose="020B0503020204020204" pitchFamily="34" charset="-122"/>
                  <a:ea typeface="微软雅黑" panose="020B0503020204020204" pitchFamily="34" charset="-122"/>
                </a:rPr>
                <a:t>田同轩</a:t>
              </a:r>
              <a:endParaRPr lang="en-US" altLang="zh-CN" sz="2000" dirty="0">
                <a:solidFill>
                  <a:srgbClr val="A2A2A2"/>
                </a:solidFill>
                <a:latin typeface="微软雅黑" panose="020B0503020204020204" pitchFamily="34" charset="-122"/>
                <a:ea typeface="微软雅黑" panose="020B0503020204020204" pitchFamily="34" charset="-122"/>
              </a:endParaRPr>
            </a:p>
            <a:p>
              <a:r>
                <a:rPr lang="en-US" altLang="zh-CN" sz="2000" dirty="0">
                  <a:solidFill>
                    <a:srgbClr val="A2A2A2"/>
                  </a:solidFill>
                  <a:latin typeface="微软雅黑" panose="020B0503020204020204" pitchFamily="34" charset="-122"/>
                  <a:ea typeface="微软雅黑" panose="020B0503020204020204" pitchFamily="34" charset="-122"/>
                </a:rPr>
                <a:t>1951725 </a:t>
              </a:r>
              <a:r>
                <a:rPr lang="zh-CN" altLang="en-US" sz="2000" dirty="0">
                  <a:solidFill>
                    <a:srgbClr val="A2A2A2"/>
                  </a:solidFill>
                  <a:latin typeface="微软雅黑" panose="020B0503020204020204" pitchFamily="34" charset="-122"/>
                  <a:ea typeface="微软雅黑" panose="020B0503020204020204" pitchFamily="34" charset="-122"/>
                </a:rPr>
                <a:t>邓若涛</a:t>
              </a:r>
              <a:endParaRPr lang="en-US" altLang="zh-CN" sz="2000" dirty="0">
                <a:solidFill>
                  <a:srgbClr val="A2A2A2"/>
                </a:solidFill>
                <a:latin typeface="微软雅黑" panose="020B0503020204020204" pitchFamily="34" charset="-122"/>
                <a:ea typeface="微软雅黑" panose="020B0503020204020204" pitchFamily="34" charset="-122"/>
              </a:endParaRPr>
            </a:p>
            <a:p>
              <a:r>
                <a:rPr lang="en-US" altLang="zh-CN" sz="2000" dirty="0">
                  <a:solidFill>
                    <a:srgbClr val="A2A2A2"/>
                  </a:solidFill>
                  <a:latin typeface="微软雅黑" panose="020B0503020204020204" pitchFamily="34" charset="-122"/>
                  <a:ea typeface="微软雅黑" panose="020B0503020204020204" pitchFamily="34" charset="-122"/>
                </a:rPr>
                <a:t>1952730 </a:t>
              </a:r>
              <a:r>
                <a:rPr lang="zh-CN" altLang="en-US" sz="2000" dirty="0">
                  <a:solidFill>
                    <a:srgbClr val="A2A2A2"/>
                  </a:solidFill>
                  <a:latin typeface="微软雅黑" panose="020B0503020204020204" pitchFamily="34" charset="-122"/>
                  <a:ea typeface="微软雅黑" panose="020B0503020204020204" pitchFamily="34" charset="-122"/>
                </a:rPr>
                <a:t>金湘雯</a:t>
              </a:r>
              <a:endParaRPr lang="en-US" altLang="zh-CN" sz="2000" dirty="0">
                <a:solidFill>
                  <a:srgbClr val="A2A2A2"/>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1094708-B813-4700-9295-DC19CC6D8B96}"/>
                </a:ext>
              </a:extLst>
            </p:cNvPr>
            <p:cNvSpPr txBox="1"/>
            <p:nvPr/>
          </p:nvSpPr>
          <p:spPr>
            <a:xfrm>
              <a:off x="3103378" y="4171032"/>
              <a:ext cx="2775555" cy="400110"/>
            </a:xfrm>
            <a:prstGeom prst="rect">
              <a:avLst/>
            </a:prstGeom>
            <a:noFill/>
          </p:spPr>
          <p:txBody>
            <a:bodyPr wrap="square" rtlCol="0">
              <a:spAutoFit/>
            </a:bodyPr>
            <a:lstStyle/>
            <a:p>
              <a:r>
                <a:rPr lang="zh-CN" altLang="en-US" sz="2000" dirty="0">
                  <a:solidFill>
                    <a:srgbClr val="A2A2A2"/>
                  </a:solidFill>
                  <a:latin typeface="微软雅黑" panose="020B0503020204020204" pitchFamily="34" charset="-122"/>
                  <a:ea typeface="微软雅黑" panose="020B0503020204020204" pitchFamily="34" charset="-122"/>
                </a:rPr>
                <a:t> 小组成员</a:t>
              </a:r>
              <a:r>
                <a:rPr lang="en-US" altLang="zh-CN" sz="2000" dirty="0">
                  <a:solidFill>
                    <a:srgbClr val="A2A2A2"/>
                  </a:solidFill>
                  <a:latin typeface="微软雅黑" panose="020B0503020204020204" pitchFamily="34" charset="-122"/>
                  <a:ea typeface="微软雅黑" panose="020B0503020204020204" pitchFamily="34" charset="-122"/>
                </a:rPr>
                <a:t>(</a:t>
              </a:r>
              <a:r>
                <a:rPr lang="zh-CN" altLang="en-US" sz="2000" dirty="0">
                  <a:solidFill>
                    <a:srgbClr val="A2A2A2"/>
                  </a:solidFill>
                  <a:latin typeface="微软雅黑" panose="020B0503020204020204" pitchFamily="34" charset="-122"/>
                  <a:ea typeface="微软雅黑" panose="020B0503020204020204" pitchFamily="34" charset="-122"/>
                </a:rPr>
                <a:t>按学号排列</a:t>
              </a:r>
              <a:r>
                <a:rPr lang="en-US" altLang="zh-CN" sz="2000" dirty="0">
                  <a:solidFill>
                    <a:srgbClr val="A2A2A2"/>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475224951"/>
      </p:ext>
    </p:extLst>
  </p:cSld>
  <p:clrMapOvr>
    <a:masterClrMapping/>
  </p:clrMapOvr>
  <mc:AlternateContent xmlns:mc="http://schemas.openxmlformats.org/markup-compatibility/2006" xmlns:p14="http://schemas.microsoft.com/office/powerpoint/2010/main">
    <mc:Choice Requires="p14">
      <p:transition p14:dur="0" advTm="5715"/>
    </mc:Choice>
    <mc:Fallback xmlns="">
      <p:transition advTm="57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7745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14D220B-FFFF-4D39-B851-4179CD0F66B3}"/>
              </a:ext>
            </a:extLst>
          </p:cNvPr>
          <p:cNvGrpSpPr>
            <a:grpSpLocks noChangeAspect="1"/>
          </p:cNvGrpSpPr>
          <p:nvPr>
            <p:custDataLst>
              <p:tags r:id="rId2"/>
            </p:custDataLst>
          </p:nvPr>
        </p:nvGrpSpPr>
        <p:grpSpPr>
          <a:xfrm>
            <a:off x="0" y="1620670"/>
            <a:ext cx="12192000" cy="2883645"/>
            <a:chOff x="2" y="1600497"/>
            <a:chExt cx="12192000" cy="2883645"/>
          </a:xfrm>
        </p:grpSpPr>
        <p:sp>
          <p:nvSpPr>
            <p:cNvPr id="5" name="iṡḷîdè">
              <a:extLst>
                <a:ext uri="{FF2B5EF4-FFF2-40B4-BE49-F238E27FC236}">
                  <a16:creationId xmlns:a16="http://schemas.microsoft.com/office/drawing/2014/main" id="{F7C70BC7-5028-4BB2-8130-866809272C00}"/>
                </a:ext>
              </a:extLst>
            </p:cNvPr>
            <p:cNvSpPr/>
            <p:nvPr/>
          </p:nvSpPr>
          <p:spPr>
            <a:xfrm rot="5400000">
              <a:off x="4944099" y="-3343600"/>
              <a:ext cx="2303805" cy="12192000"/>
            </a:xfrm>
            <a:prstGeom prst="rect">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dirty="0">
                <a:ln>
                  <a:noFill/>
                </a:ln>
                <a:solidFill>
                  <a:prstClr val="black">
                    <a:lumMod val="95000"/>
                    <a:lumOff val="5000"/>
                  </a:prstClr>
                </a:solidFill>
                <a:effectLst/>
                <a:uLnTx/>
                <a:uFillTx/>
                <a:latin typeface="Century Gothic"/>
                <a:ea typeface="微软雅黑" panose="020B0503020204020204" pitchFamily="34" charset="-122"/>
                <a:cs typeface="+mn-cs"/>
              </a:endParaRPr>
            </a:p>
          </p:txBody>
        </p:sp>
        <p:sp>
          <p:nvSpPr>
            <p:cNvPr id="10" name="ïṧḷíḋé">
              <a:extLst>
                <a:ext uri="{FF2B5EF4-FFF2-40B4-BE49-F238E27FC236}">
                  <a16:creationId xmlns:a16="http://schemas.microsoft.com/office/drawing/2014/main" id="{F2E0EE38-DBE2-4B06-B531-F675BFFFA23A}"/>
                </a:ext>
              </a:extLst>
            </p:cNvPr>
            <p:cNvSpPr txBox="1"/>
            <p:nvPr/>
          </p:nvSpPr>
          <p:spPr>
            <a:xfrm>
              <a:off x="443895" y="3904303"/>
              <a:ext cx="4470735" cy="579839"/>
            </a:xfrm>
            <a:prstGeom prst="rect">
              <a:avLst/>
            </a:prstGeom>
            <a:noFill/>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marL="0" marR="0" lvl="0" indent="0" algn="l" defTabSz="913765"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rPr>
                <a:t>国内疫情页面</a:t>
              </a:r>
              <a:r>
                <a:rPr lang="en-US" altLang="zh-CN" sz="2400" dirty="0">
                  <a:solidFill>
                    <a:prstClr val="black"/>
                  </a:solidFill>
                  <a:latin typeface="Century Gothic"/>
                  <a:ea typeface="微软雅黑" panose="020B0503020204020204" pitchFamily="34" charset="-122"/>
                </a:rPr>
                <a:t>——</a:t>
              </a:r>
              <a:r>
                <a:rPr lang="zh-CN" altLang="en-US" sz="2400" dirty="0">
                  <a:solidFill>
                    <a:prstClr val="black"/>
                  </a:solidFill>
                  <a:latin typeface="Century Gothic"/>
                  <a:ea typeface="微软雅黑" panose="020B0503020204020204" pitchFamily="34" charset="-122"/>
                </a:rPr>
                <a:t>省内数据</a:t>
              </a:r>
              <a:endParaRPr kumimoji="0" lang="en-US" altLang="zh-CN" sz="24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endParaRPr>
            </a:p>
          </p:txBody>
        </p:sp>
        <p:grpSp>
          <p:nvGrpSpPr>
            <p:cNvPr id="12" name="ï$ḻîďê">
              <a:extLst>
                <a:ext uri="{FF2B5EF4-FFF2-40B4-BE49-F238E27FC236}">
                  <a16:creationId xmlns:a16="http://schemas.microsoft.com/office/drawing/2014/main" id="{C23543E1-4738-48A6-9BE3-3E81312E9CE6}"/>
                </a:ext>
              </a:extLst>
            </p:cNvPr>
            <p:cNvGrpSpPr/>
            <p:nvPr/>
          </p:nvGrpSpPr>
          <p:grpSpPr>
            <a:xfrm>
              <a:off x="10395939" y="3160146"/>
              <a:ext cx="923926" cy="603160"/>
              <a:chOff x="5476875" y="2117725"/>
              <a:chExt cx="4357688" cy="2844800"/>
            </a:xfrm>
          </p:grpSpPr>
          <p:sp>
            <p:nvSpPr>
              <p:cNvPr id="15" name="işļíḑe">
                <a:extLst>
                  <a:ext uri="{FF2B5EF4-FFF2-40B4-BE49-F238E27FC236}">
                    <a16:creationId xmlns:a16="http://schemas.microsoft.com/office/drawing/2014/main" id="{80B3D6D1-22A3-433C-B5AE-A7A8414DAFAF}"/>
                  </a:ext>
                </a:extLst>
              </p:cNvPr>
              <p:cNvSpPr/>
              <p:nvPr/>
            </p:nvSpPr>
            <p:spPr bwMode="auto">
              <a:xfrm>
                <a:off x="7902575" y="2117725"/>
                <a:ext cx="1931988" cy="2844800"/>
              </a:xfrm>
              <a:custGeom>
                <a:avLst/>
                <a:gdLst>
                  <a:gd name="T0" fmla="*/ 12 w 1217"/>
                  <a:gd name="T1" fmla="*/ 0 h 1792"/>
                  <a:gd name="T2" fmla="*/ 12 w 1217"/>
                  <a:gd name="T3" fmla="*/ 1207 h 1792"/>
                  <a:gd name="T4" fmla="*/ 585 w 1217"/>
                  <a:gd name="T5" fmla="*/ 1207 h 1792"/>
                  <a:gd name="T6" fmla="*/ 0 w 1217"/>
                  <a:gd name="T7" fmla="*/ 1792 h 1792"/>
                  <a:gd name="T8" fmla="*/ 630 w 1217"/>
                  <a:gd name="T9" fmla="*/ 1792 h 1792"/>
                  <a:gd name="T10" fmla="*/ 1217 w 1217"/>
                  <a:gd name="T11" fmla="*/ 1207 h 1792"/>
                  <a:gd name="T12" fmla="*/ 1217 w 1217"/>
                  <a:gd name="T13" fmla="*/ 0 h 1792"/>
                  <a:gd name="T14" fmla="*/ 12 w 1217"/>
                  <a:gd name="T15" fmla="*/ 0 h 17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7" h="1792">
                    <a:moveTo>
                      <a:pt x="12" y="0"/>
                    </a:moveTo>
                    <a:lnTo>
                      <a:pt x="12" y="1207"/>
                    </a:lnTo>
                    <a:lnTo>
                      <a:pt x="585" y="1207"/>
                    </a:lnTo>
                    <a:lnTo>
                      <a:pt x="0" y="1792"/>
                    </a:lnTo>
                    <a:lnTo>
                      <a:pt x="630" y="1792"/>
                    </a:lnTo>
                    <a:lnTo>
                      <a:pt x="1217" y="1207"/>
                    </a:lnTo>
                    <a:lnTo>
                      <a:pt x="1217" y="0"/>
                    </a:lnTo>
                    <a:lnTo>
                      <a:pt x="12" y="0"/>
                    </a:lnTo>
                    <a:close/>
                  </a:path>
                </a:pathLst>
              </a:cu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black">
                      <a:lumMod val="95000"/>
                      <a:lumOff val="5000"/>
                    </a:prstClr>
                  </a:solidFill>
                  <a:effectLst/>
                  <a:uLnTx/>
                  <a:uFillTx/>
                  <a:latin typeface="Century Gothic"/>
                  <a:ea typeface="微软雅黑" panose="020B0503020204020204" pitchFamily="34" charset="-122"/>
                  <a:cs typeface="+mn-cs"/>
                </a:endParaRPr>
              </a:p>
            </p:txBody>
          </p:sp>
          <p:sp>
            <p:nvSpPr>
              <p:cNvPr id="16" name="ïṡļíḋè">
                <a:extLst>
                  <a:ext uri="{FF2B5EF4-FFF2-40B4-BE49-F238E27FC236}">
                    <a16:creationId xmlns:a16="http://schemas.microsoft.com/office/drawing/2014/main" id="{B3D311E4-0798-42D7-A481-6682287D7B51}"/>
                  </a:ext>
                </a:extLst>
              </p:cNvPr>
              <p:cNvSpPr/>
              <p:nvPr/>
            </p:nvSpPr>
            <p:spPr bwMode="auto">
              <a:xfrm>
                <a:off x="5476875" y="2117725"/>
                <a:ext cx="1931988" cy="2844800"/>
              </a:xfrm>
              <a:custGeom>
                <a:avLst/>
                <a:gdLst>
                  <a:gd name="T0" fmla="*/ 10 w 1217"/>
                  <a:gd name="T1" fmla="*/ 0 h 1792"/>
                  <a:gd name="T2" fmla="*/ 10 w 1217"/>
                  <a:gd name="T3" fmla="*/ 1207 h 1792"/>
                  <a:gd name="T4" fmla="*/ 585 w 1217"/>
                  <a:gd name="T5" fmla="*/ 1207 h 1792"/>
                  <a:gd name="T6" fmla="*/ 0 w 1217"/>
                  <a:gd name="T7" fmla="*/ 1792 h 1792"/>
                  <a:gd name="T8" fmla="*/ 630 w 1217"/>
                  <a:gd name="T9" fmla="*/ 1792 h 1792"/>
                  <a:gd name="T10" fmla="*/ 1217 w 1217"/>
                  <a:gd name="T11" fmla="*/ 1207 h 1792"/>
                  <a:gd name="T12" fmla="*/ 1217 w 1217"/>
                  <a:gd name="T13" fmla="*/ 0 h 1792"/>
                  <a:gd name="T14" fmla="*/ 10 w 1217"/>
                  <a:gd name="T15" fmla="*/ 0 h 17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7" h="1792">
                    <a:moveTo>
                      <a:pt x="10" y="0"/>
                    </a:moveTo>
                    <a:lnTo>
                      <a:pt x="10" y="1207"/>
                    </a:lnTo>
                    <a:lnTo>
                      <a:pt x="585" y="1207"/>
                    </a:lnTo>
                    <a:lnTo>
                      <a:pt x="0" y="1792"/>
                    </a:lnTo>
                    <a:lnTo>
                      <a:pt x="630" y="1792"/>
                    </a:lnTo>
                    <a:lnTo>
                      <a:pt x="1217" y="1207"/>
                    </a:lnTo>
                    <a:lnTo>
                      <a:pt x="1217" y="0"/>
                    </a:lnTo>
                    <a:lnTo>
                      <a:pt x="10" y="0"/>
                    </a:lnTo>
                    <a:close/>
                  </a:path>
                </a:pathLst>
              </a:cu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black">
                      <a:lumMod val="95000"/>
                      <a:lumOff val="5000"/>
                    </a:prstClr>
                  </a:solidFill>
                  <a:effectLst/>
                  <a:uLnTx/>
                  <a:uFillTx/>
                  <a:latin typeface="Century Gothic"/>
                  <a:ea typeface="微软雅黑" panose="020B0503020204020204" pitchFamily="34" charset="-122"/>
                  <a:cs typeface="+mn-cs"/>
                </a:endParaRPr>
              </a:p>
            </p:txBody>
          </p:sp>
        </p:grpSp>
        <p:sp>
          <p:nvSpPr>
            <p:cNvPr id="14" name="íṥḷïḓé">
              <a:extLst>
                <a:ext uri="{FF2B5EF4-FFF2-40B4-BE49-F238E27FC236}">
                  <a16:creationId xmlns:a16="http://schemas.microsoft.com/office/drawing/2014/main" id="{93570A5D-9E56-4077-9D03-35E5EC06CA05}"/>
                </a:ext>
              </a:extLst>
            </p:cNvPr>
            <p:cNvSpPr txBox="1"/>
            <p:nvPr/>
          </p:nvSpPr>
          <p:spPr>
            <a:xfrm>
              <a:off x="443895" y="2871692"/>
              <a:ext cx="1389489"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en-US" altLang="zh-CN" sz="6600" b="1" i="0" u="none" strike="noStrike" kern="1200" cap="none" spc="0" normalizeH="0" baseline="0" noProof="0" dirty="0">
                  <a:ln>
                    <a:noFill/>
                  </a:ln>
                  <a:solidFill>
                    <a:prstClr val="black">
                      <a:lumMod val="95000"/>
                      <a:lumOff val="5000"/>
                      <a:alpha val="10000"/>
                    </a:prstClr>
                  </a:solidFill>
                  <a:effectLst/>
                  <a:uLnTx/>
                  <a:uFillTx/>
                  <a:latin typeface="Century Gothic"/>
                  <a:ea typeface="微软雅黑" panose="020B0503020204020204" pitchFamily="34" charset="-122"/>
                  <a:cs typeface="+mn-cs"/>
                </a:rPr>
                <a:t>O</a:t>
              </a:r>
              <a:r>
                <a:rPr kumimoji="0" lang="en-US" altLang="zh-CN" sz="100" b="1" i="0" u="none" strike="noStrike" kern="1200" cap="none" spc="0" normalizeH="0" baseline="0" noProof="0" dirty="0">
                  <a:ln>
                    <a:noFill/>
                  </a:ln>
                  <a:solidFill>
                    <a:prstClr val="black">
                      <a:lumMod val="95000"/>
                      <a:lumOff val="5000"/>
                      <a:alpha val="10000"/>
                    </a:prstClr>
                  </a:solidFill>
                  <a:effectLst/>
                  <a:uLnTx/>
                  <a:uFillTx/>
                  <a:latin typeface="Century Gothic"/>
                  <a:ea typeface="微软雅黑" panose="020B0503020204020204" pitchFamily="34" charset="-122"/>
                  <a:cs typeface="+mn-cs"/>
                </a:rPr>
                <a:t> </a:t>
              </a:r>
              <a:r>
                <a:rPr lang="en-US" altLang="zh-CN" sz="6600" dirty="0">
                  <a:solidFill>
                    <a:prstClr val="black">
                      <a:lumMod val="95000"/>
                      <a:lumOff val="5000"/>
                      <a:alpha val="10000"/>
                    </a:prstClr>
                  </a:solidFill>
                  <a:latin typeface="Century Gothic"/>
                  <a:ea typeface="微软雅黑" panose="020B0503020204020204" pitchFamily="34" charset="-122"/>
                </a:rPr>
                <a:t>2</a:t>
              </a:r>
              <a:endParaRPr kumimoji="0" lang="en-US" altLang="zh-CN" sz="6600" b="1" i="0" u="none" strike="noStrike" kern="1200" cap="none" spc="0" normalizeH="0" baseline="0" noProof="0" dirty="0">
                <a:ln>
                  <a:noFill/>
                </a:ln>
                <a:solidFill>
                  <a:prstClr val="black">
                    <a:lumMod val="95000"/>
                    <a:lumOff val="5000"/>
                    <a:alpha val="10000"/>
                  </a:prstClr>
                </a:solidFill>
                <a:effectLst/>
                <a:uLnTx/>
                <a:uFillTx/>
                <a:latin typeface="Century Gothic"/>
                <a:ea typeface="微软雅黑" panose="020B0503020204020204" pitchFamily="34" charset="-122"/>
                <a:cs typeface="+mn-cs"/>
              </a:endParaRPr>
            </a:p>
          </p:txBody>
        </p:sp>
      </p:grpSp>
      <p:sp>
        <p:nvSpPr>
          <p:cNvPr id="17" name="íṡľíḍé">
            <a:extLst>
              <a:ext uri="{FF2B5EF4-FFF2-40B4-BE49-F238E27FC236}">
                <a16:creationId xmlns:a16="http://schemas.microsoft.com/office/drawing/2014/main" id="{68441CAA-2344-4B7A-9F39-D5C43DA8D5BC}"/>
              </a:ext>
            </a:extLst>
          </p:cNvPr>
          <p:cNvSpPr txBox="1"/>
          <p:nvPr/>
        </p:nvSpPr>
        <p:spPr>
          <a:xfrm>
            <a:off x="578369" y="1000181"/>
            <a:ext cx="4673546" cy="1200329"/>
          </a:xfrm>
          <a:prstGeom prst="rect">
            <a:avLst/>
          </a:prstGeom>
          <a:noFill/>
        </p:spPr>
        <p:txBody>
          <a:bodyPr wrap="square">
            <a:spAutoFit/>
          </a:body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lang="zh-CN" altLang="en-US" sz="4400" b="1" dirty="0">
                <a:solidFill>
                  <a:schemeClr val="accent1">
                    <a:lumMod val="75000"/>
                  </a:schemeClr>
                </a:solidFill>
                <a:latin typeface="Century Gothic"/>
                <a:ea typeface="微软雅黑" panose="020B0503020204020204" pitchFamily="34" charset="-122"/>
              </a:rPr>
              <a:t>疫情数据</a:t>
            </a:r>
            <a:r>
              <a:rPr kumimoji="0" lang="en-US" altLang="zh-CN" sz="4400" b="1" i="0" u="none" strike="noStrike" kern="1200" cap="none" spc="0" normalizeH="0" baseline="0" noProof="0" dirty="0">
                <a:ln>
                  <a:noFill/>
                </a:ln>
                <a:solidFill>
                  <a:schemeClr val="accent1">
                    <a:lumMod val="75000"/>
                  </a:schemeClr>
                </a:solidFill>
                <a:effectLst/>
                <a:uLnTx/>
                <a:uFillTx/>
                <a:latin typeface="Century Gothic"/>
                <a:ea typeface="微软雅黑" panose="020B0503020204020204" pitchFamily="34" charset="-122"/>
                <a:cs typeface="+mn-cs"/>
              </a:rPr>
              <a:t> </a:t>
            </a:r>
          </a:p>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zh-CN" altLang="en-US" sz="28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rPr>
              <a:t>分析预测及其可视化展示</a:t>
            </a:r>
            <a:endParaRPr kumimoji="0" lang="en-US" altLang="zh-CN" sz="28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endParaRPr>
          </a:p>
        </p:txBody>
      </p:sp>
      <p:sp>
        <p:nvSpPr>
          <p:cNvPr id="19" name="íşḷïďé">
            <a:extLst>
              <a:ext uri="{FF2B5EF4-FFF2-40B4-BE49-F238E27FC236}">
                <a16:creationId xmlns:a16="http://schemas.microsoft.com/office/drawing/2014/main" id="{B27A5C96-870F-4942-ABC2-AC79CF1B323B}"/>
              </a:ext>
            </a:extLst>
          </p:cNvPr>
          <p:cNvSpPr txBox="1"/>
          <p:nvPr/>
        </p:nvSpPr>
        <p:spPr>
          <a:xfrm>
            <a:off x="527920" y="4504315"/>
            <a:ext cx="3554154" cy="1704697"/>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defRPr/>
            </a:pPr>
            <a:r>
              <a:rPr lang="en-US" altLang="zh-CN" sz="1800" dirty="0">
                <a:solidFill>
                  <a:prstClr val="black">
                    <a:lumMod val="95000"/>
                    <a:lumOff val="5000"/>
                    <a:alpha val="80000"/>
                  </a:prstClr>
                </a:solidFill>
              </a:rPr>
              <a:t>1</a:t>
            </a:r>
            <a:r>
              <a:rPr lang="zh-CN" altLang="en-US" sz="1800" dirty="0">
                <a:solidFill>
                  <a:prstClr val="black">
                    <a:lumMod val="95000"/>
                    <a:lumOff val="5000"/>
                    <a:alpha val="80000"/>
                  </a:prstClr>
                </a:solidFill>
              </a:rPr>
              <a:t>）邮件订阅输入框</a:t>
            </a:r>
            <a:r>
              <a:rPr lang="en-US" altLang="zh-CN" sz="1800" dirty="0">
                <a:solidFill>
                  <a:prstClr val="black">
                    <a:lumMod val="95000"/>
                    <a:lumOff val="5000"/>
                    <a:alpha val="80000"/>
                  </a:prstClr>
                </a:solidFill>
              </a:rPr>
              <a:t>&amp;</a:t>
            </a:r>
            <a:r>
              <a:rPr lang="zh-CN" altLang="en-US" sz="1800" dirty="0">
                <a:solidFill>
                  <a:prstClr val="black">
                    <a:lumMod val="95000"/>
                    <a:lumOff val="5000"/>
                    <a:alpha val="80000"/>
                  </a:prstClr>
                </a:solidFill>
              </a:rPr>
              <a:t>按钮</a:t>
            </a:r>
            <a:endParaRPr lang="en-US" altLang="zh-CN" sz="1800" dirty="0">
              <a:solidFill>
                <a:prstClr val="black">
                  <a:lumMod val="95000"/>
                  <a:lumOff val="5000"/>
                  <a:alpha val="80000"/>
                </a:prstClr>
              </a:solidFill>
            </a:endParaRPr>
          </a:p>
          <a:p>
            <a:pPr lvl="0">
              <a:defRPr/>
            </a:pPr>
            <a:r>
              <a:rPr lang="en-US" altLang="zh-CN" sz="1800" dirty="0">
                <a:solidFill>
                  <a:prstClr val="black">
                    <a:lumMod val="95000"/>
                    <a:lumOff val="5000"/>
                    <a:alpha val="80000"/>
                  </a:prstClr>
                </a:solidFill>
              </a:rPr>
              <a:t>2</a:t>
            </a:r>
            <a:r>
              <a:rPr lang="zh-CN" altLang="en-US" sz="1800" dirty="0">
                <a:solidFill>
                  <a:prstClr val="black">
                    <a:lumMod val="95000"/>
                    <a:lumOff val="5000"/>
                    <a:alpha val="80000"/>
                  </a:prstClr>
                </a:solidFill>
              </a:rPr>
              <a:t>）各省市详细数据表</a:t>
            </a:r>
            <a:endParaRPr lang="en-US" altLang="zh-CN" sz="1800" dirty="0">
              <a:solidFill>
                <a:prstClr val="black">
                  <a:lumMod val="95000"/>
                  <a:lumOff val="5000"/>
                  <a:alpha val="80000"/>
                </a:prstClr>
              </a:solidFill>
            </a:endParaRPr>
          </a:p>
          <a:p>
            <a:pPr>
              <a:defRPr/>
            </a:pPr>
            <a:r>
              <a:rPr lang="en-US" altLang="zh-CN" sz="1800" dirty="0">
                <a:solidFill>
                  <a:prstClr val="black">
                    <a:lumMod val="95000"/>
                    <a:lumOff val="5000"/>
                    <a:alpha val="80000"/>
                  </a:prstClr>
                </a:solidFill>
              </a:rPr>
              <a:t>3</a:t>
            </a:r>
            <a:r>
              <a:rPr lang="zh-CN" altLang="en-US" sz="1800" dirty="0">
                <a:solidFill>
                  <a:prstClr val="black">
                    <a:lumMod val="95000"/>
                    <a:lumOff val="5000"/>
                    <a:alpha val="80000"/>
                  </a:prstClr>
                </a:solidFill>
              </a:rPr>
              <a:t>）不同省各市区疫情的热力图，柱状图展示</a:t>
            </a:r>
            <a:endParaRPr lang="en-US" altLang="zh-CN" sz="1800" dirty="0">
              <a:solidFill>
                <a:prstClr val="black">
                  <a:lumMod val="95000"/>
                  <a:lumOff val="5000"/>
                  <a:alpha val="80000"/>
                </a:prstClr>
              </a:solidFill>
            </a:endParaRPr>
          </a:p>
        </p:txBody>
      </p:sp>
      <p:pic>
        <p:nvPicPr>
          <p:cNvPr id="3" name="图片 2">
            <a:extLst>
              <a:ext uri="{FF2B5EF4-FFF2-40B4-BE49-F238E27FC236}">
                <a16:creationId xmlns:a16="http://schemas.microsoft.com/office/drawing/2014/main" id="{DDDF9885-9A45-469F-9F75-247FF5583C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261" y="681354"/>
            <a:ext cx="7030037" cy="5681725"/>
          </a:xfrm>
          <a:prstGeom prst="rect">
            <a:avLst/>
          </a:prstGeom>
        </p:spPr>
      </p:pic>
      <p:sp>
        <p:nvSpPr>
          <p:cNvPr id="13" name="矩形 12">
            <a:extLst>
              <a:ext uri="{FF2B5EF4-FFF2-40B4-BE49-F238E27FC236}">
                <a16:creationId xmlns:a16="http://schemas.microsoft.com/office/drawing/2014/main" id="{BF5EC934-1CD8-42CC-9751-8DA88577BEE0}"/>
              </a:ext>
            </a:extLst>
          </p:cNvPr>
          <p:cNvSpPr/>
          <p:nvPr/>
        </p:nvSpPr>
        <p:spPr>
          <a:xfrm>
            <a:off x="5102028" y="832805"/>
            <a:ext cx="5094258" cy="400909"/>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AA431A0-6DAB-4FBB-8537-8B6743202EB7}"/>
              </a:ext>
            </a:extLst>
          </p:cNvPr>
          <p:cNvSpPr/>
          <p:nvPr/>
        </p:nvSpPr>
        <p:spPr>
          <a:xfrm>
            <a:off x="5096169" y="1323179"/>
            <a:ext cx="2835888" cy="3914151"/>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E0F15F6-A376-4A1D-A5C9-0B56339BC2FE}"/>
              </a:ext>
            </a:extLst>
          </p:cNvPr>
          <p:cNvSpPr/>
          <p:nvPr/>
        </p:nvSpPr>
        <p:spPr>
          <a:xfrm>
            <a:off x="8013690" y="1323179"/>
            <a:ext cx="2567224" cy="3914151"/>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59006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3</a:t>
            </a:r>
            <a:endParaRPr lang="zh-CN" altLang="en-US" sz="13800" b="1" dirty="0">
              <a:solidFill>
                <a:schemeClr val="bg1"/>
              </a:solidFill>
              <a:cs typeface="+mn-ea"/>
              <a:sym typeface="+mn-lt"/>
            </a:endParaRPr>
          </a:p>
        </p:txBody>
      </p:sp>
      <p:sp>
        <p:nvSpPr>
          <p:cNvPr id="8" name="文本框 7"/>
          <p:cNvSpPr txBox="1"/>
          <p:nvPr/>
        </p:nvSpPr>
        <p:spPr>
          <a:xfrm>
            <a:off x="4748530" y="2447290"/>
            <a:ext cx="5863590" cy="768350"/>
          </a:xfrm>
          <a:prstGeom prst="rect">
            <a:avLst/>
          </a:prstGeom>
          <a:noFill/>
        </p:spPr>
        <p:txBody>
          <a:bodyPr wrap="square" rtlCol="0">
            <a:spAutoFit/>
          </a:bodyPr>
          <a:lstStyle/>
          <a:p>
            <a:pPr algn="dist"/>
            <a:r>
              <a:rPr lang="zh-CN" altLang="en-US" sz="4400" dirty="0">
                <a:solidFill>
                  <a:srgbClr val="1C4885"/>
                </a:solidFill>
                <a:cs typeface="+mn-ea"/>
                <a:sym typeface="+mn-lt"/>
              </a:rPr>
              <a:t>框架设计与数据库</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479480" y="3664597"/>
            <a:ext cx="6301758" cy="338554"/>
          </a:xfrm>
          <a:prstGeom prst="rect">
            <a:avLst/>
          </a:prstGeom>
          <a:noFill/>
        </p:spPr>
        <p:txBody>
          <a:bodyPr wrap="square" rtlCol="0">
            <a:spAutoFit/>
          </a:bodyPr>
          <a:lstStyle/>
          <a:p>
            <a:pPr algn="ctr" rtl="0"/>
            <a:r>
              <a:rPr lang="en-US" altLang="zh-CN" sz="1600" b="0" i="0" dirty="0">
                <a:solidFill>
                  <a:srgbClr val="333333"/>
                </a:solidFill>
                <a:effectLst/>
                <a:latin typeface="Arial" panose="020B0604020202090204" pitchFamily="34" charset="0"/>
              </a:rPr>
              <a:t>Requirement Analysis</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518">
        <p:fade/>
      </p:transition>
    </mc:Choice>
    <mc:Fallback xmlns="">
      <p:transition spd="med" advTm="251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项目架构</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PROJECT LAYERS</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42168" y="189711"/>
            <a:ext cx="955775" cy="958728"/>
          </a:xfrm>
          <a:prstGeom prst="rect">
            <a:avLst/>
          </a:prstGeom>
        </p:spPr>
      </p:pic>
      <p:pic>
        <p:nvPicPr>
          <p:cNvPr id="3" name="图片 2">
            <a:extLst>
              <a:ext uri="{FF2B5EF4-FFF2-40B4-BE49-F238E27FC236}">
                <a16:creationId xmlns:a16="http://schemas.microsoft.com/office/drawing/2014/main" id="{165B6F22-6FD4-48F8-9E13-CEF81B4D5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735" y="1180579"/>
            <a:ext cx="11888530" cy="5571978"/>
          </a:xfrm>
          <a:prstGeom prst="rect">
            <a:avLst/>
          </a:prstGeom>
        </p:spPr>
      </p:pic>
    </p:spTree>
    <p:custDataLst>
      <p:tags r:id="rId1"/>
    </p:custDataLst>
    <p:extLst>
      <p:ext uri="{BB962C8B-B14F-4D97-AF65-F5344CB8AC3E}">
        <p14:creationId xmlns:p14="http://schemas.microsoft.com/office/powerpoint/2010/main" val="2636046536"/>
      </p:ext>
    </p:extLst>
  </p:cSld>
  <p:clrMapOvr>
    <a:masterClrMapping/>
  </p:clrMapOvr>
  <p:transition spd="slow" advTm="35555">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前端设计</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FRONT DESIGN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42168" y="189711"/>
            <a:ext cx="955775" cy="958728"/>
          </a:xfrm>
          <a:prstGeom prst="rect">
            <a:avLst/>
          </a:prstGeom>
        </p:spPr>
      </p:pic>
      <p:pic>
        <p:nvPicPr>
          <p:cNvPr id="3" name="图片 2">
            <a:extLst>
              <a:ext uri="{FF2B5EF4-FFF2-40B4-BE49-F238E27FC236}">
                <a16:creationId xmlns:a16="http://schemas.microsoft.com/office/drawing/2014/main" id="{165B6F22-6FD4-48F8-9E13-CEF81B4D5D21}"/>
              </a:ext>
            </a:extLst>
          </p:cNvPr>
          <p:cNvPicPr>
            <a:picLocks noChangeAspect="1"/>
          </p:cNvPicPr>
          <p:nvPr/>
        </p:nvPicPr>
        <p:blipFill rotWithShape="1">
          <a:blip r:embed="rId5">
            <a:extLst>
              <a:ext uri="{28A0092B-C50C-407E-A947-70E740481C1C}">
                <a14:useLocalDpi xmlns:a14="http://schemas.microsoft.com/office/drawing/2010/main" val="0"/>
              </a:ext>
            </a:extLst>
          </a:blip>
          <a:srcRect r="68972" b="16546"/>
          <a:stretch/>
        </p:blipFill>
        <p:spPr>
          <a:xfrm>
            <a:off x="7466935" y="1514066"/>
            <a:ext cx="3688744" cy="4650066"/>
          </a:xfrm>
          <a:prstGeom prst="rect">
            <a:avLst/>
          </a:prstGeom>
        </p:spPr>
      </p:pic>
      <p:sp>
        <p:nvSpPr>
          <p:cNvPr id="8" name="文本框 7">
            <a:extLst>
              <a:ext uri="{FF2B5EF4-FFF2-40B4-BE49-F238E27FC236}">
                <a16:creationId xmlns:a16="http://schemas.microsoft.com/office/drawing/2014/main" id="{180B617A-E8FC-49CE-BC34-9B10A3B88170}"/>
              </a:ext>
            </a:extLst>
          </p:cNvPr>
          <p:cNvSpPr txBox="1"/>
          <p:nvPr/>
        </p:nvSpPr>
        <p:spPr>
          <a:xfrm>
            <a:off x="688836" y="3013024"/>
            <a:ext cx="6094206" cy="1200329"/>
          </a:xfrm>
          <a:prstGeom prst="rect">
            <a:avLst/>
          </a:prstGeom>
          <a:noFill/>
        </p:spPr>
        <p:txBody>
          <a:bodyPr wrap="square">
            <a:spAutoFit/>
          </a:bodyPr>
          <a:lstStyle/>
          <a:p>
            <a:pPr algn="l">
              <a:buFont typeface="+mj-lt"/>
              <a:buNone/>
            </a:pPr>
            <a:r>
              <a:rPr lang="zh-CN" altLang="en-US" dirty="0"/>
              <a:t>    这是我们的项目架构图考虑多跨平台性和支持多台主机同时部署的要求，项目设计为</a:t>
            </a:r>
            <a:r>
              <a:rPr lang="en-US" altLang="zh-CN" dirty="0"/>
              <a:t>Web</a:t>
            </a:r>
            <a:r>
              <a:rPr lang="zh-CN" altLang="en-US" dirty="0"/>
              <a:t>应用，前端采用</a:t>
            </a:r>
            <a:r>
              <a:rPr lang="en-US" altLang="zh-CN" dirty="0"/>
              <a:t>Vue</a:t>
            </a:r>
            <a:r>
              <a:rPr lang="zh-CN" altLang="en-US" dirty="0"/>
              <a:t>框架，使用</a:t>
            </a:r>
            <a:r>
              <a:rPr lang="en-US" altLang="zh-CN" dirty="0" err="1"/>
              <a:t>Echarts</a:t>
            </a:r>
            <a:r>
              <a:rPr lang="zh-CN" altLang="en-US" dirty="0"/>
              <a:t>做数据可视化，使用</a:t>
            </a:r>
            <a:r>
              <a:rPr lang="en-US" altLang="zh-CN" dirty="0" err="1"/>
              <a:t>Axios</a:t>
            </a:r>
            <a:r>
              <a:rPr lang="zh-CN" altLang="en-US" dirty="0"/>
              <a:t>进行与后端的网络请求。</a:t>
            </a:r>
          </a:p>
        </p:txBody>
      </p:sp>
    </p:spTree>
    <p:custDataLst>
      <p:tags r:id="rId1"/>
    </p:custDataLst>
    <p:extLst>
      <p:ext uri="{BB962C8B-B14F-4D97-AF65-F5344CB8AC3E}">
        <p14:creationId xmlns:p14="http://schemas.microsoft.com/office/powerpoint/2010/main" val="2914034221"/>
      </p:ext>
    </p:extLst>
  </p:cSld>
  <p:clrMapOvr>
    <a:masterClrMapping/>
  </p:clrMapOvr>
  <p:transition spd="slow" advTm="35555">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11" name="文本框 10"/>
          <p:cNvSpPr txBox="1"/>
          <p:nvPr/>
        </p:nvSpPr>
        <p:spPr>
          <a:xfrm>
            <a:off x="262285" y="366071"/>
            <a:ext cx="2839450" cy="52197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后端设计</a:t>
            </a:r>
          </a:p>
        </p:txBody>
      </p:sp>
      <p:sp>
        <p:nvSpPr>
          <p:cNvPr id="12" name="文本框 11"/>
          <p:cNvSpPr txBox="1"/>
          <p:nvPr/>
        </p:nvSpPr>
        <p:spPr>
          <a:xfrm>
            <a:off x="882405" y="840662"/>
            <a:ext cx="3121165" cy="306705"/>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BACKEND DESIGN</a:t>
            </a:r>
          </a:p>
        </p:txBody>
      </p:sp>
      <p:cxnSp>
        <p:nvCxnSpPr>
          <p:cNvPr id="13" name="直接连接符 12"/>
          <p:cNvCxnSpPr/>
          <p:nvPr/>
        </p:nvCxnSpPr>
        <p:spPr>
          <a:xfrm>
            <a:off x="774169"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3" name="图片 2" descr="物联网后端框架图 (1)"/>
          <p:cNvPicPr>
            <a:picLocks noChangeAspect="1"/>
          </p:cNvPicPr>
          <p:nvPr/>
        </p:nvPicPr>
        <p:blipFill>
          <a:blip r:embed="rId6"/>
          <a:stretch>
            <a:fillRect/>
          </a:stretch>
        </p:blipFill>
        <p:spPr>
          <a:xfrm>
            <a:off x="4049028" y="1918986"/>
            <a:ext cx="7175048" cy="3951102"/>
          </a:xfrm>
          <a:prstGeom prst="rect">
            <a:avLst/>
          </a:prstGeom>
        </p:spPr>
      </p:pic>
      <p:grpSp>
        <p:nvGrpSpPr>
          <p:cNvPr id="61" name="#5307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AF05FCE-E256-4A1B-827B-30A93853ABF4}"/>
              </a:ext>
            </a:extLst>
          </p:cNvPr>
          <p:cNvGrpSpPr>
            <a:grpSpLocks noChangeAspect="1"/>
          </p:cNvGrpSpPr>
          <p:nvPr>
            <p:custDataLst>
              <p:tags r:id="rId2"/>
            </p:custDataLst>
          </p:nvPr>
        </p:nvGrpSpPr>
        <p:grpSpPr>
          <a:xfrm>
            <a:off x="528227" y="1526692"/>
            <a:ext cx="4394470" cy="4618992"/>
            <a:chOff x="6576256" y="1528172"/>
            <a:chExt cx="4394470" cy="4208485"/>
          </a:xfrm>
        </p:grpSpPr>
        <p:sp>
          <p:nvSpPr>
            <p:cNvPr id="64" name="îS1iḍê">
              <a:extLst>
                <a:ext uri="{FF2B5EF4-FFF2-40B4-BE49-F238E27FC236}">
                  <a16:creationId xmlns:a16="http://schemas.microsoft.com/office/drawing/2014/main" id="{6F6A7651-895F-4AE7-BBA6-DCCA0E9E366D}"/>
                </a:ext>
              </a:extLst>
            </p:cNvPr>
            <p:cNvSpPr txBox="1"/>
            <p:nvPr/>
          </p:nvSpPr>
          <p:spPr>
            <a:xfrm>
              <a:off x="7599162" y="1528172"/>
              <a:ext cx="181529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1" u="none" strike="noStrike" kern="0" cap="none" spc="0" normalizeH="0" baseline="0" noProof="0" dirty="0">
                  <a:ln>
                    <a:noFill/>
                  </a:ln>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uLnTx/>
                  <a:uFillTx/>
                </a:rPr>
                <a:t>Controller</a:t>
              </a:r>
            </a:p>
          </p:txBody>
        </p:sp>
        <p:sp>
          <p:nvSpPr>
            <p:cNvPr id="65" name="ïṣļiḋé">
              <a:extLst>
                <a:ext uri="{FF2B5EF4-FFF2-40B4-BE49-F238E27FC236}">
                  <a16:creationId xmlns:a16="http://schemas.microsoft.com/office/drawing/2014/main" id="{5BDA74E4-1D1C-4D51-A67E-31D8B4D9E035}"/>
                </a:ext>
              </a:extLst>
            </p:cNvPr>
            <p:cNvSpPr txBox="1"/>
            <p:nvPr/>
          </p:nvSpPr>
          <p:spPr>
            <a:xfrm>
              <a:off x="7675475" y="1944665"/>
              <a:ext cx="3228461" cy="644974"/>
            </a:xfrm>
            <a:prstGeom prst="rect">
              <a:avLst/>
            </a:prstGeom>
            <a:noFill/>
          </p:spPr>
          <p:txBody>
            <a:bodyPr wrap="square" rtlCol="0">
              <a:spAutoFit/>
            </a:bodyPr>
            <a:lstStyle>
              <a:defPPr>
                <a:defRPr lang="zh-CN"/>
              </a:defPPr>
              <a:lvl1pPr>
                <a:lnSpc>
                  <a:spcPts val="1500"/>
                </a:lnSpc>
                <a:defRPr sz="9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rPr>
                <a:t>与外部交互</a:t>
              </a:r>
              <a:br>
                <a:rPr kumimoji="0" lang="en-US" altLang="zh-CN" sz="2000" b="0" i="0" u="none" strike="noStrike" kern="0" cap="none" spc="0" normalizeH="0" baseline="0" noProof="0" dirty="0">
                  <a:ln>
                    <a:noFill/>
                  </a:ln>
                  <a:solidFill>
                    <a:srgbClr val="000000"/>
                  </a:solidFill>
                  <a:effectLst/>
                  <a:uLnTx/>
                  <a:uFillTx/>
                </a:rPr>
              </a:br>
              <a:r>
                <a:rPr kumimoji="0" lang="zh-CN" altLang="en-US" sz="2000" b="0" i="0" u="none" strike="noStrike" kern="0" cap="none" spc="0" normalizeH="0" baseline="0" noProof="0" dirty="0">
                  <a:ln>
                    <a:noFill/>
                  </a:ln>
                  <a:solidFill>
                    <a:srgbClr val="000000"/>
                  </a:solidFill>
                  <a:effectLst/>
                  <a:uLnTx/>
                  <a:uFillTx/>
                </a:rPr>
                <a:t>调用</a:t>
              </a:r>
              <a:r>
                <a:rPr kumimoji="0" lang="en-US" altLang="zh-CN" sz="2000" b="0" i="0" u="none" strike="noStrike" kern="0" cap="none" spc="0" normalizeH="0" baseline="0" noProof="0" dirty="0">
                  <a:ln>
                    <a:noFill/>
                  </a:ln>
                  <a:solidFill>
                    <a:srgbClr val="000000"/>
                  </a:solidFill>
                  <a:effectLst/>
                  <a:uLnTx/>
                  <a:uFillTx/>
                </a:rPr>
                <a:t>Servicer</a:t>
              </a:r>
            </a:p>
          </p:txBody>
        </p:sp>
        <p:sp>
          <p:nvSpPr>
            <p:cNvPr id="66" name="ïšḷídè">
              <a:extLst>
                <a:ext uri="{FF2B5EF4-FFF2-40B4-BE49-F238E27FC236}">
                  <a16:creationId xmlns:a16="http://schemas.microsoft.com/office/drawing/2014/main" id="{54887C47-5923-41BF-A834-7AF1375C1A94}"/>
                </a:ext>
              </a:extLst>
            </p:cNvPr>
            <p:cNvSpPr txBox="1"/>
            <p:nvPr/>
          </p:nvSpPr>
          <p:spPr>
            <a:xfrm>
              <a:off x="7015953" y="1543706"/>
              <a:ext cx="646331" cy="584775"/>
            </a:xfrm>
            <a:prstGeom prst="rect">
              <a:avLst/>
            </a:prstGeom>
            <a:noFill/>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u="none" strike="noStrike" kern="0" cap="none" spc="0" normalizeH="0" baseline="0" noProof="0" dirty="0">
                  <a:ln>
                    <a:noFill/>
                  </a:ln>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uLnTx/>
                  <a:uFillTx/>
                </a:rPr>
                <a:t>0</a:t>
              </a:r>
              <a:r>
                <a:rPr kumimoji="0" lang="en-US" altLang="zh-CN" sz="100" b="1" i="1" u="none" strike="noStrike" kern="0" cap="none" spc="0" normalizeH="0" baseline="0" noProof="0" dirty="0">
                  <a:ln>
                    <a:noFill/>
                  </a:ln>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uLnTx/>
                  <a:uFillTx/>
                </a:rPr>
                <a:t> </a:t>
              </a:r>
              <a:r>
                <a:rPr kumimoji="0" lang="en-US" altLang="zh-CN" sz="3200" b="1" i="1" u="none" strike="noStrike" kern="0" cap="none" spc="0" normalizeH="0" baseline="0" noProof="0" dirty="0">
                  <a:ln>
                    <a:noFill/>
                  </a:ln>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uLnTx/>
                  <a:uFillTx/>
                </a:rPr>
                <a:t>1</a:t>
              </a:r>
              <a:endParaRPr kumimoji="0" lang="zh-CN" altLang="en-US" sz="3200" b="1" i="1" u="none" strike="noStrike" kern="0" cap="none" spc="0" normalizeH="0" baseline="0" noProof="0" dirty="0">
                <a:ln>
                  <a:noFill/>
                </a:ln>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uLnTx/>
                <a:uFillTx/>
              </a:endParaRPr>
            </a:p>
          </p:txBody>
        </p:sp>
        <p:sp>
          <p:nvSpPr>
            <p:cNvPr id="67" name="iśļídè">
              <a:extLst>
                <a:ext uri="{FF2B5EF4-FFF2-40B4-BE49-F238E27FC236}">
                  <a16:creationId xmlns:a16="http://schemas.microsoft.com/office/drawing/2014/main" id="{4528D96D-44B0-45CB-B1D8-94B71167C594}"/>
                </a:ext>
              </a:extLst>
            </p:cNvPr>
            <p:cNvSpPr txBox="1"/>
            <p:nvPr/>
          </p:nvSpPr>
          <p:spPr>
            <a:xfrm>
              <a:off x="7655874" y="2675907"/>
              <a:ext cx="1700624" cy="461665"/>
            </a:xfrm>
            <a:prstGeom prst="rect">
              <a:avLst/>
            </a:prstGeom>
            <a:noFill/>
          </p:spPr>
          <p:txBody>
            <a:bodyPr wrap="square" rtlCol="0">
              <a:spAutoFit/>
            </a:bodyPr>
            <a:lstStyle>
              <a:defPPr>
                <a:defRPr lang="zh-CN"/>
              </a:defPPr>
              <a:lvl1pPr>
                <a:defRPr sz="1400" b="1">
                  <a:gradFill>
                    <a:gsLst>
                      <a:gs pos="0">
                        <a:schemeClr val="accent2">
                          <a:lumMod val="60000"/>
                          <a:lumOff val="40000"/>
                        </a:schemeClr>
                      </a:gs>
                      <a:gs pos="60000">
                        <a:schemeClr val="accent2"/>
                      </a:gs>
                    </a:gsLst>
                    <a:lin ang="2700000" scaled="0"/>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1" u="none" strike="noStrike" kern="0" cap="none" spc="0" normalizeH="0" baseline="0" noProof="0" dirty="0">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rPr>
                <a:t>Servicer</a:t>
              </a:r>
            </a:p>
          </p:txBody>
        </p:sp>
        <p:sp>
          <p:nvSpPr>
            <p:cNvPr id="68" name="îŝ1ïḑè">
              <a:extLst>
                <a:ext uri="{FF2B5EF4-FFF2-40B4-BE49-F238E27FC236}">
                  <a16:creationId xmlns:a16="http://schemas.microsoft.com/office/drawing/2014/main" id="{20F3D2B0-6676-45F0-8E54-42472E33861E}"/>
                </a:ext>
              </a:extLst>
            </p:cNvPr>
            <p:cNvSpPr txBox="1"/>
            <p:nvPr/>
          </p:nvSpPr>
          <p:spPr>
            <a:xfrm>
              <a:off x="7675475" y="3234179"/>
              <a:ext cx="3228461" cy="296813"/>
            </a:xfrm>
            <a:prstGeom prst="rect">
              <a:avLst/>
            </a:prstGeom>
            <a:noFill/>
          </p:spPr>
          <p:txBody>
            <a:bodyPr wrap="square" rtlCol="0">
              <a:spAutoFit/>
            </a:bodyPr>
            <a:lstStyle>
              <a:defPPr>
                <a:defRPr lang="zh-CN"/>
              </a:defPPr>
              <a:lvl1pPr>
                <a:lnSpc>
                  <a:spcPts val="1500"/>
                </a:lnSpc>
                <a:defRPr sz="900"/>
              </a:lvl1pPr>
            </a:lstStyle>
            <a:p>
              <a:pPr marL="0" marR="0" lvl="0" indent="0" defTabSz="914400" eaLnBrk="1" fontAlgn="auto" latinLnBrk="0" hangingPunct="1">
                <a:lnSpc>
                  <a:spcPts val="15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rPr>
                <a:t>处理业务逻辑</a:t>
              </a:r>
              <a:endParaRPr kumimoji="0" lang="en-US" altLang="zh-CN" sz="2000" b="0" i="0" u="none" strike="noStrike" kern="0" cap="none" spc="0" normalizeH="0" baseline="0" noProof="0" dirty="0">
                <a:ln>
                  <a:noFill/>
                </a:ln>
                <a:solidFill>
                  <a:srgbClr val="000000"/>
                </a:solidFill>
                <a:effectLst/>
                <a:uLnTx/>
                <a:uFillTx/>
              </a:endParaRPr>
            </a:p>
          </p:txBody>
        </p:sp>
        <p:sp>
          <p:nvSpPr>
            <p:cNvPr id="69" name="îṣľíḓê">
              <a:extLst>
                <a:ext uri="{FF2B5EF4-FFF2-40B4-BE49-F238E27FC236}">
                  <a16:creationId xmlns:a16="http://schemas.microsoft.com/office/drawing/2014/main" id="{147138B5-C5AF-44B9-8C37-4A5421A656DE}"/>
                </a:ext>
              </a:extLst>
            </p:cNvPr>
            <p:cNvSpPr txBox="1"/>
            <p:nvPr/>
          </p:nvSpPr>
          <p:spPr>
            <a:xfrm>
              <a:off x="7015953" y="2614642"/>
              <a:ext cx="646331"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u="none" strike="noStrike" kern="0" cap="none" spc="0" normalizeH="0" baseline="0" noProof="0" dirty="0">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rPr>
                <a:t>0</a:t>
              </a:r>
              <a:r>
                <a:rPr kumimoji="0" lang="en-US" altLang="zh-CN" sz="100" b="1" i="1" u="none" strike="noStrike" kern="0" cap="none" spc="0" normalizeH="0" baseline="0" noProof="0" dirty="0">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rPr>
                <a:t> </a:t>
              </a:r>
              <a:r>
                <a:rPr kumimoji="0" lang="en-US" altLang="zh-CN" sz="3200" b="1" i="1" u="none" strike="noStrike" kern="0" cap="none" spc="0" normalizeH="0" baseline="0" noProof="0" dirty="0">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rPr>
                <a:t>2</a:t>
              </a:r>
              <a:endParaRPr kumimoji="0" lang="zh-CN" altLang="en-US" sz="3200" b="1" i="1" u="none" strike="noStrike" kern="0" cap="none" spc="0" normalizeH="0" baseline="0" noProof="0" dirty="0">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endParaRPr>
            </a:p>
          </p:txBody>
        </p:sp>
        <p:sp>
          <p:nvSpPr>
            <p:cNvPr id="70" name="ïśļídé">
              <a:extLst>
                <a:ext uri="{FF2B5EF4-FFF2-40B4-BE49-F238E27FC236}">
                  <a16:creationId xmlns:a16="http://schemas.microsoft.com/office/drawing/2014/main" id="{EABF9442-1B0C-460F-B4BD-B2770EDAF0A4}"/>
                </a:ext>
              </a:extLst>
            </p:cNvPr>
            <p:cNvSpPr txBox="1"/>
            <p:nvPr/>
          </p:nvSpPr>
          <p:spPr>
            <a:xfrm>
              <a:off x="7655874" y="3746843"/>
              <a:ext cx="170062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1" u="none" strike="noStrike" kern="0" cap="none" spc="0" normalizeH="0" baseline="0" noProof="0" dirty="0">
                  <a:ln>
                    <a:noFill/>
                  </a:ln>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uLnTx/>
                  <a:uFillTx/>
                </a:rPr>
                <a:t>DAO</a:t>
              </a:r>
            </a:p>
          </p:txBody>
        </p:sp>
        <p:sp>
          <p:nvSpPr>
            <p:cNvPr id="71" name="i$1iḑè">
              <a:extLst>
                <a:ext uri="{FF2B5EF4-FFF2-40B4-BE49-F238E27FC236}">
                  <a16:creationId xmlns:a16="http://schemas.microsoft.com/office/drawing/2014/main" id="{2FE1B6E6-0A42-4BD0-9940-E034D1D0EC3D}"/>
                </a:ext>
              </a:extLst>
            </p:cNvPr>
            <p:cNvSpPr txBox="1"/>
            <p:nvPr/>
          </p:nvSpPr>
          <p:spPr>
            <a:xfrm>
              <a:off x="7742265" y="4128568"/>
              <a:ext cx="3228461" cy="707886"/>
            </a:xfrm>
            <a:prstGeom prst="rect">
              <a:avLst/>
            </a:prstGeom>
            <a:noFill/>
          </p:spPr>
          <p:txBody>
            <a:bodyPr wrap="square" rtlCol="0">
              <a:spAutoFit/>
            </a:bodyPr>
            <a:lstStyle>
              <a:defPPr>
                <a:defRPr lang="zh-CN"/>
              </a:defPPr>
              <a:lvl1pPr>
                <a:lnSpc>
                  <a:spcPts val="1500"/>
                </a:lnSpc>
                <a:defRPr sz="900"/>
              </a:lvl1pPr>
            </a:lstStyle>
            <a:p>
              <a:pPr lvl="0">
                <a:lnSpc>
                  <a:spcPct val="100000"/>
                </a:lnSpc>
              </a:pPr>
              <a:r>
                <a:rPr lang="zh-CN" altLang="en-US" sz="2000" dirty="0"/>
                <a:t>jpa框架封装好的repository的接口类</a:t>
              </a:r>
              <a:endParaRPr kumimoji="0" lang="en-US" altLang="zh-CN" sz="2000" b="0" i="0" u="none" strike="noStrike" kern="0" cap="none" spc="0" normalizeH="0" baseline="0" noProof="0" dirty="0">
                <a:ln>
                  <a:noFill/>
                </a:ln>
                <a:solidFill>
                  <a:srgbClr val="000000"/>
                </a:solidFill>
                <a:effectLst/>
                <a:uLnTx/>
                <a:uFillTx/>
              </a:endParaRPr>
            </a:p>
          </p:txBody>
        </p:sp>
        <p:sp>
          <p:nvSpPr>
            <p:cNvPr id="72" name="íṧľîďe">
              <a:extLst>
                <a:ext uri="{FF2B5EF4-FFF2-40B4-BE49-F238E27FC236}">
                  <a16:creationId xmlns:a16="http://schemas.microsoft.com/office/drawing/2014/main" id="{4D928C67-91D7-4424-93C9-DEBDE81A37E6}"/>
                </a:ext>
              </a:extLst>
            </p:cNvPr>
            <p:cNvSpPr txBox="1"/>
            <p:nvPr/>
          </p:nvSpPr>
          <p:spPr>
            <a:xfrm>
              <a:off x="7015953" y="3685578"/>
              <a:ext cx="646331"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u="none" strike="noStrike" kern="0" cap="none" spc="0" normalizeH="0" baseline="0" noProof="0" dirty="0">
                  <a:ln>
                    <a:noFill/>
                  </a:ln>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uLnTx/>
                  <a:uFillTx/>
                </a:rPr>
                <a:t>0</a:t>
              </a:r>
              <a:r>
                <a:rPr kumimoji="0" lang="en-US" altLang="zh-CN" sz="100" b="1" i="1" u="none" strike="noStrike" kern="0" cap="none" spc="0" normalizeH="0" baseline="0" noProof="0" dirty="0">
                  <a:ln>
                    <a:noFill/>
                  </a:ln>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uLnTx/>
                  <a:uFillTx/>
                </a:rPr>
                <a:t> </a:t>
              </a:r>
              <a:r>
                <a:rPr kumimoji="0" lang="en-US" altLang="zh-CN" sz="3200" b="1" i="1" u="none" strike="noStrike" kern="0" cap="none" spc="0" normalizeH="0" baseline="0" noProof="0" dirty="0">
                  <a:ln>
                    <a:noFill/>
                  </a:ln>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uLnTx/>
                  <a:uFillTx/>
                </a:rPr>
                <a:t>3</a:t>
              </a:r>
              <a:endParaRPr kumimoji="0" lang="zh-CN" altLang="en-US" sz="3200" b="1" i="1" u="none" strike="noStrike" kern="0" cap="none" spc="0" normalizeH="0" baseline="0" noProof="0" dirty="0">
                <a:ln>
                  <a:noFill/>
                </a:ln>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uLnTx/>
                <a:uFillTx/>
              </a:endParaRPr>
            </a:p>
          </p:txBody>
        </p:sp>
        <p:sp>
          <p:nvSpPr>
            <p:cNvPr id="73" name="ïṡ1îḍé">
              <a:extLst>
                <a:ext uri="{FF2B5EF4-FFF2-40B4-BE49-F238E27FC236}">
                  <a16:creationId xmlns:a16="http://schemas.microsoft.com/office/drawing/2014/main" id="{44E7D9F7-B858-4109-A2AB-12DAB3A6A804}"/>
                </a:ext>
              </a:extLst>
            </p:cNvPr>
            <p:cNvSpPr txBox="1"/>
            <p:nvPr/>
          </p:nvSpPr>
          <p:spPr>
            <a:xfrm>
              <a:off x="7655874" y="4817779"/>
              <a:ext cx="175858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1" u="none" strike="noStrike" kern="0" cap="none" spc="0" normalizeH="0" baseline="0" noProof="0" dirty="0" err="1">
                  <a:ln>
                    <a:noFill/>
                  </a:ln>
                  <a:gradFill>
                    <a:gsLst>
                      <a:gs pos="0">
                        <a:srgbClr val="828282">
                          <a:lumMod val="60000"/>
                          <a:lumOff val="40000"/>
                        </a:srgbClr>
                      </a:gs>
                      <a:gs pos="60000">
                        <a:srgbClr val="828282"/>
                      </a:gs>
                    </a:gsLst>
                    <a:lin ang="2700000" scaled="0"/>
                  </a:gradFill>
                  <a:effectLst>
                    <a:outerShdw blurRad="76200" dist="50800" dir="5400000" algn="ctr" rotWithShape="0">
                      <a:srgbClr val="828282">
                        <a:alpha val="20000"/>
                      </a:srgbClr>
                    </a:outerShdw>
                  </a:effectLst>
                  <a:uLnTx/>
                  <a:uFillTx/>
                </a:rPr>
                <a:t>Enitity</a:t>
              </a:r>
              <a:endParaRPr kumimoji="0" lang="en-US" altLang="zh-CN" sz="2400" b="1" i="1" u="none" strike="noStrike" kern="0" cap="none" spc="0" normalizeH="0" baseline="0" noProof="0" dirty="0">
                <a:ln>
                  <a:noFill/>
                </a:ln>
                <a:gradFill>
                  <a:gsLst>
                    <a:gs pos="0">
                      <a:srgbClr val="828282">
                        <a:lumMod val="60000"/>
                        <a:lumOff val="40000"/>
                      </a:srgbClr>
                    </a:gs>
                    <a:gs pos="60000">
                      <a:srgbClr val="828282"/>
                    </a:gs>
                  </a:gsLst>
                  <a:lin ang="2700000" scaled="0"/>
                </a:gradFill>
                <a:effectLst>
                  <a:outerShdw blurRad="76200" dist="50800" dir="5400000" algn="ctr" rotWithShape="0">
                    <a:srgbClr val="828282">
                      <a:alpha val="20000"/>
                    </a:srgbClr>
                  </a:outerShdw>
                </a:effectLst>
                <a:uLnTx/>
                <a:uFillTx/>
              </a:endParaRPr>
            </a:p>
          </p:txBody>
        </p:sp>
        <p:sp>
          <p:nvSpPr>
            <p:cNvPr id="74" name="ïsḻiḍé">
              <a:extLst>
                <a:ext uri="{FF2B5EF4-FFF2-40B4-BE49-F238E27FC236}">
                  <a16:creationId xmlns:a16="http://schemas.microsoft.com/office/drawing/2014/main" id="{2B322947-F5DA-4A49-807B-122AC51F8CB5}"/>
                </a:ext>
              </a:extLst>
            </p:cNvPr>
            <p:cNvSpPr txBox="1"/>
            <p:nvPr/>
          </p:nvSpPr>
          <p:spPr>
            <a:xfrm>
              <a:off x="7662284" y="5312012"/>
              <a:ext cx="3228461" cy="270434"/>
            </a:xfrm>
            <a:prstGeom prst="rect">
              <a:avLst/>
            </a:prstGeom>
            <a:noFill/>
          </p:spPr>
          <p:txBody>
            <a:bodyPr wrap="square" rtlCol="0">
              <a:spAutoFit/>
            </a:bodyPr>
            <a:lstStyle>
              <a:defPPr>
                <a:defRPr lang="zh-CN"/>
              </a:defPPr>
              <a:lvl1pPr>
                <a:lnSpc>
                  <a:spcPts val="1500"/>
                </a:lnSpc>
                <a:defRPr sz="900"/>
              </a:lvl1pPr>
            </a:lstStyle>
            <a:p>
              <a:pPr lvl="0"/>
              <a:r>
                <a:rPr lang="zh-CN" altLang="en-US" sz="2000" dirty="0"/>
                <a:t>承载具体的数据</a:t>
              </a:r>
              <a:endParaRPr kumimoji="0" lang="en-US" altLang="zh-CN" sz="2000" b="0" i="0" u="none" strike="noStrike" kern="0" cap="none" spc="0" normalizeH="0" baseline="0" noProof="0" dirty="0">
                <a:ln>
                  <a:noFill/>
                </a:ln>
                <a:solidFill>
                  <a:srgbClr val="000000"/>
                </a:solidFill>
                <a:effectLst/>
                <a:uLnTx/>
                <a:uFillTx/>
              </a:endParaRPr>
            </a:p>
          </p:txBody>
        </p:sp>
        <p:sp>
          <p:nvSpPr>
            <p:cNvPr id="75" name="iṥ1iḍê">
              <a:extLst>
                <a:ext uri="{FF2B5EF4-FFF2-40B4-BE49-F238E27FC236}">
                  <a16:creationId xmlns:a16="http://schemas.microsoft.com/office/drawing/2014/main" id="{EED52232-6E54-4D64-AE64-5B7C09B87ED3}"/>
                </a:ext>
              </a:extLst>
            </p:cNvPr>
            <p:cNvSpPr txBox="1"/>
            <p:nvPr/>
          </p:nvSpPr>
          <p:spPr>
            <a:xfrm>
              <a:off x="7015953" y="4756514"/>
              <a:ext cx="646331" cy="584775"/>
            </a:xfrm>
            <a:prstGeom prst="rect">
              <a:avLst/>
            </a:prstGeom>
            <a:noFill/>
            <a:effectLst/>
          </p:spPr>
          <p:txBody>
            <a:bodyPr wrap="none" rtlCol="0">
              <a:spAutoFit/>
            </a:bodyPr>
            <a:lstStyle>
              <a:defPPr>
                <a:defRPr lang="zh-CN"/>
              </a:defPPr>
              <a:lvl1pPr>
                <a:defRPr sz="3200" b="1" i="1">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u="none" strike="noStrike" kern="0" cap="none" spc="0" normalizeH="0" baseline="0" noProof="0" dirty="0">
                  <a:ln>
                    <a:noFill/>
                  </a:ln>
                  <a:gradFill>
                    <a:gsLst>
                      <a:gs pos="0">
                        <a:srgbClr val="828282">
                          <a:lumMod val="60000"/>
                          <a:lumOff val="40000"/>
                        </a:srgbClr>
                      </a:gs>
                      <a:gs pos="60000">
                        <a:srgbClr val="828282"/>
                      </a:gs>
                    </a:gsLst>
                    <a:lin ang="2700000" scaled="0"/>
                  </a:gradFill>
                  <a:effectLst>
                    <a:outerShdw blurRad="76200" dist="50800" dir="5400000" algn="ctr" rotWithShape="0">
                      <a:srgbClr val="828282">
                        <a:alpha val="20000"/>
                      </a:srgbClr>
                    </a:outerShdw>
                  </a:effectLst>
                  <a:uLnTx/>
                  <a:uFillTx/>
                </a:rPr>
                <a:t>0</a:t>
              </a:r>
              <a:r>
                <a:rPr kumimoji="0" lang="en-US" altLang="zh-CN" sz="100" b="1" i="1" u="none" strike="noStrike" kern="0" cap="none" spc="0" normalizeH="0" baseline="0" noProof="0" dirty="0">
                  <a:ln>
                    <a:noFill/>
                  </a:ln>
                  <a:gradFill>
                    <a:gsLst>
                      <a:gs pos="0">
                        <a:srgbClr val="828282">
                          <a:lumMod val="60000"/>
                          <a:lumOff val="40000"/>
                        </a:srgbClr>
                      </a:gs>
                      <a:gs pos="60000">
                        <a:srgbClr val="828282"/>
                      </a:gs>
                    </a:gsLst>
                    <a:lin ang="2700000" scaled="0"/>
                  </a:gradFill>
                  <a:effectLst>
                    <a:outerShdw blurRad="76200" dist="50800" dir="5400000" algn="ctr" rotWithShape="0">
                      <a:srgbClr val="828282">
                        <a:alpha val="20000"/>
                      </a:srgbClr>
                    </a:outerShdw>
                  </a:effectLst>
                  <a:uLnTx/>
                  <a:uFillTx/>
                </a:rPr>
                <a:t> </a:t>
              </a:r>
              <a:r>
                <a:rPr kumimoji="0" lang="en-US" altLang="zh-CN" sz="3200" b="1" i="1" u="none" strike="noStrike" kern="0" cap="none" spc="0" normalizeH="0" baseline="0" noProof="0" dirty="0">
                  <a:ln>
                    <a:noFill/>
                  </a:ln>
                  <a:gradFill>
                    <a:gsLst>
                      <a:gs pos="0">
                        <a:srgbClr val="828282">
                          <a:lumMod val="60000"/>
                          <a:lumOff val="40000"/>
                        </a:srgbClr>
                      </a:gs>
                      <a:gs pos="60000">
                        <a:srgbClr val="828282"/>
                      </a:gs>
                    </a:gsLst>
                    <a:lin ang="2700000" scaled="0"/>
                  </a:gradFill>
                  <a:effectLst>
                    <a:outerShdw blurRad="76200" dist="50800" dir="5400000" algn="ctr" rotWithShape="0">
                      <a:srgbClr val="828282">
                        <a:alpha val="20000"/>
                      </a:srgbClr>
                    </a:outerShdw>
                  </a:effectLst>
                  <a:uLnTx/>
                  <a:uFillTx/>
                </a:rPr>
                <a:t>4</a:t>
              </a:r>
              <a:endParaRPr kumimoji="0" lang="zh-CN" altLang="en-US" sz="3200" b="1" i="1" u="none" strike="noStrike" kern="0" cap="none" spc="0" normalizeH="0" baseline="0" noProof="0" dirty="0">
                <a:ln>
                  <a:noFill/>
                </a:ln>
                <a:gradFill>
                  <a:gsLst>
                    <a:gs pos="0">
                      <a:srgbClr val="828282">
                        <a:lumMod val="60000"/>
                        <a:lumOff val="40000"/>
                      </a:srgbClr>
                    </a:gs>
                    <a:gs pos="60000">
                      <a:srgbClr val="828282"/>
                    </a:gs>
                  </a:gsLst>
                  <a:lin ang="2700000" scaled="0"/>
                </a:gradFill>
                <a:effectLst>
                  <a:outerShdw blurRad="76200" dist="50800" dir="5400000" algn="ctr" rotWithShape="0">
                    <a:srgbClr val="828282">
                      <a:alpha val="20000"/>
                    </a:srgbClr>
                  </a:outerShdw>
                </a:effectLst>
                <a:uLnTx/>
                <a:uFillTx/>
              </a:endParaRPr>
            </a:p>
          </p:txBody>
        </p:sp>
        <p:cxnSp>
          <p:nvCxnSpPr>
            <p:cNvPr id="76" name="ïSḷide">
              <a:extLst>
                <a:ext uri="{FF2B5EF4-FFF2-40B4-BE49-F238E27FC236}">
                  <a16:creationId xmlns:a16="http://schemas.microsoft.com/office/drawing/2014/main" id="{042E263A-72F7-4373-8840-19F2A482A847}"/>
                </a:ext>
              </a:extLst>
            </p:cNvPr>
            <p:cNvCxnSpPr>
              <a:cxnSpLocks/>
            </p:cNvCxnSpPr>
            <p:nvPr/>
          </p:nvCxnSpPr>
          <p:spPr>
            <a:xfrm flipV="1">
              <a:off x="6576256" y="1674796"/>
              <a:ext cx="0" cy="4061861"/>
            </a:xfrm>
            <a:prstGeom prst="line">
              <a:avLst/>
            </a:prstGeom>
            <a:noFill/>
            <a:ln w="76200" cap="rnd" cmpd="sng" algn="ctr">
              <a:gradFill>
                <a:gsLst>
                  <a:gs pos="100000">
                    <a:srgbClr val="000000">
                      <a:lumMod val="50000"/>
                      <a:lumOff val="50000"/>
                      <a:alpha val="0"/>
                    </a:srgbClr>
                  </a:gs>
                  <a:gs pos="20000">
                    <a:srgbClr val="000000">
                      <a:lumMod val="50000"/>
                      <a:lumOff val="50000"/>
                      <a:alpha val="30000"/>
                    </a:srgbClr>
                  </a:gs>
                </a:gsLst>
                <a:lin ang="12000000" scaled="0"/>
              </a:gradFill>
              <a:prstDash val="solid"/>
              <a:round/>
            </a:ln>
            <a:effectLst/>
          </p:spPr>
        </p:cxnSp>
      </p:grpSp>
      <p:sp>
        <p:nvSpPr>
          <p:cNvPr id="77" name="文本框 76">
            <a:extLst>
              <a:ext uri="{FF2B5EF4-FFF2-40B4-BE49-F238E27FC236}">
                <a16:creationId xmlns:a16="http://schemas.microsoft.com/office/drawing/2014/main" id="{AE4827D3-5D56-4DAC-AED0-F3B298BA679F}"/>
              </a:ext>
            </a:extLst>
          </p:cNvPr>
          <p:cNvSpPr txBox="1"/>
          <p:nvPr/>
        </p:nvSpPr>
        <p:spPr>
          <a:xfrm>
            <a:off x="5263073" y="1218230"/>
            <a:ext cx="3745166" cy="461665"/>
          </a:xfrm>
          <a:prstGeom prst="rect">
            <a:avLst/>
          </a:prstGeom>
          <a:noFill/>
        </p:spPr>
        <p:txBody>
          <a:bodyPr wrap="square" rtlCol="0">
            <a:spAutoFit/>
          </a:bodyPr>
          <a:lstStyle/>
          <a:p>
            <a:r>
              <a:rPr lang="en-US" altLang="zh-CN" sz="2400" b="1" i="1" kern="0" dirty="0">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rPr>
              <a:t>Springboot + JPA</a:t>
            </a:r>
          </a:p>
        </p:txBody>
      </p:sp>
    </p:spTree>
    <p:custDataLst>
      <p:tags r:id="rId1"/>
    </p:custDataLst>
    <p:extLst>
      <p:ext uri="{BB962C8B-B14F-4D97-AF65-F5344CB8AC3E}">
        <p14:creationId xmlns:p14="http://schemas.microsoft.com/office/powerpoint/2010/main" val="4171261309"/>
      </p:ext>
    </p:extLst>
  </p:cSld>
  <p:clrMapOvr>
    <a:masterClrMapping/>
  </p:clrMapOvr>
  <p:transition spd="slow" advTm="3555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11" name="文本框 10"/>
          <p:cNvSpPr txBox="1"/>
          <p:nvPr/>
        </p:nvSpPr>
        <p:spPr>
          <a:xfrm>
            <a:off x="262285" y="366071"/>
            <a:ext cx="2839450" cy="52197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后端设计</a:t>
            </a:r>
          </a:p>
        </p:txBody>
      </p:sp>
      <p:cxnSp>
        <p:nvCxnSpPr>
          <p:cNvPr id="13" name="直接连接符 12"/>
          <p:cNvCxnSpPr/>
          <p:nvPr/>
        </p:nvCxnSpPr>
        <p:spPr>
          <a:xfrm>
            <a:off x="774169"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grpSp>
        <p:nvGrpSpPr>
          <p:cNvPr id="61" name="#5307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AF05FCE-E256-4A1B-827B-30A93853ABF4}"/>
              </a:ext>
            </a:extLst>
          </p:cNvPr>
          <p:cNvGrpSpPr>
            <a:grpSpLocks noChangeAspect="1"/>
          </p:cNvGrpSpPr>
          <p:nvPr>
            <p:custDataLst>
              <p:tags r:id="rId2"/>
            </p:custDataLst>
          </p:nvPr>
        </p:nvGrpSpPr>
        <p:grpSpPr>
          <a:xfrm>
            <a:off x="528227" y="1477101"/>
            <a:ext cx="3923950" cy="4668583"/>
            <a:chOff x="6576256" y="1482988"/>
            <a:chExt cx="4004513" cy="4253669"/>
          </a:xfrm>
        </p:grpSpPr>
        <p:sp>
          <p:nvSpPr>
            <p:cNvPr id="64" name="îS1iḍê">
              <a:extLst>
                <a:ext uri="{FF2B5EF4-FFF2-40B4-BE49-F238E27FC236}">
                  <a16:creationId xmlns:a16="http://schemas.microsoft.com/office/drawing/2014/main" id="{6F6A7651-895F-4AE7-BBA6-DCCA0E9E366D}"/>
                </a:ext>
              </a:extLst>
            </p:cNvPr>
            <p:cNvSpPr txBox="1"/>
            <p:nvPr/>
          </p:nvSpPr>
          <p:spPr>
            <a:xfrm>
              <a:off x="7599162" y="1528172"/>
              <a:ext cx="1815293" cy="420635"/>
            </a:xfrm>
            <a:prstGeom prst="rect">
              <a:avLst/>
            </a:prstGeom>
            <a:noFill/>
          </p:spPr>
          <p:txBody>
            <a:bodyPr wrap="square" rtlCol="0">
              <a:spAutoFit/>
            </a:bodyPr>
            <a:lstStyle/>
            <a:p>
              <a:pPr lvl="0"/>
              <a:r>
                <a:rPr lang="en-US" altLang="zh-CN" sz="2400" b="1" i="1" kern="0" dirty="0">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rPr>
                <a:t>Config</a:t>
              </a:r>
              <a:endParaRPr kumimoji="0" lang="en-US" altLang="zh-CN" sz="2400" b="1" i="1" u="none" strike="noStrike" kern="0" cap="none" spc="0" normalizeH="0" baseline="0" noProof="0" dirty="0">
                <a:ln>
                  <a:noFill/>
                </a:ln>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uLnTx/>
                <a:uFillTx/>
              </a:endParaRPr>
            </a:p>
          </p:txBody>
        </p:sp>
        <p:sp>
          <p:nvSpPr>
            <p:cNvPr id="65" name="ïṣļiḋé">
              <a:extLst>
                <a:ext uri="{FF2B5EF4-FFF2-40B4-BE49-F238E27FC236}">
                  <a16:creationId xmlns:a16="http://schemas.microsoft.com/office/drawing/2014/main" id="{5BDA74E4-1D1C-4D51-A67E-31D8B4D9E035}"/>
                </a:ext>
              </a:extLst>
            </p:cNvPr>
            <p:cNvSpPr txBox="1"/>
            <p:nvPr/>
          </p:nvSpPr>
          <p:spPr>
            <a:xfrm>
              <a:off x="7352310" y="2015792"/>
              <a:ext cx="2770642" cy="841270"/>
            </a:xfrm>
            <a:prstGeom prst="rect">
              <a:avLst/>
            </a:prstGeom>
            <a:noFill/>
          </p:spPr>
          <p:txBody>
            <a:bodyPr wrap="square" rtlCol="0">
              <a:spAutoFit/>
            </a:bodyPr>
            <a:lstStyle>
              <a:defPPr>
                <a:defRPr lang="zh-CN"/>
              </a:defPPr>
              <a:lvl1pPr>
                <a:lnSpc>
                  <a:spcPts val="1500"/>
                </a:lnSpc>
                <a:defRPr sz="900"/>
              </a:lvl1pPr>
            </a:lstStyle>
            <a:p>
              <a:pPr>
                <a:lnSpc>
                  <a:spcPct val="100000"/>
                </a:lnSpc>
              </a:pPr>
              <a:r>
                <a:rPr lang="zh-CN" altLang="en-US" sz="1800" dirty="0"/>
                <a:t>跨越配置，鉴权配置，缓存管理配置，文档接口配置等</a:t>
              </a:r>
            </a:p>
          </p:txBody>
        </p:sp>
        <p:sp>
          <p:nvSpPr>
            <p:cNvPr id="66" name="ïšḷídè">
              <a:extLst>
                <a:ext uri="{FF2B5EF4-FFF2-40B4-BE49-F238E27FC236}">
                  <a16:creationId xmlns:a16="http://schemas.microsoft.com/office/drawing/2014/main" id="{54887C47-5923-41BF-A834-7AF1375C1A94}"/>
                </a:ext>
              </a:extLst>
            </p:cNvPr>
            <p:cNvSpPr txBox="1"/>
            <p:nvPr/>
          </p:nvSpPr>
          <p:spPr>
            <a:xfrm>
              <a:off x="6982753" y="1482988"/>
              <a:ext cx="646331" cy="532804"/>
            </a:xfrm>
            <a:prstGeom prst="rect">
              <a:avLst/>
            </a:prstGeom>
            <a:noFill/>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u="none" strike="noStrike" kern="0" cap="none" spc="0" normalizeH="0" baseline="0" noProof="0" dirty="0">
                  <a:ln>
                    <a:noFill/>
                  </a:ln>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uLnTx/>
                  <a:uFillTx/>
                </a:rPr>
                <a:t>0</a:t>
              </a:r>
              <a:r>
                <a:rPr kumimoji="0" lang="en-US" altLang="zh-CN" sz="100" b="1" i="1" u="none" strike="noStrike" kern="0" cap="none" spc="0" normalizeH="0" baseline="0" noProof="0" dirty="0">
                  <a:ln>
                    <a:noFill/>
                  </a:ln>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uLnTx/>
                  <a:uFillTx/>
                </a:rPr>
                <a:t> </a:t>
              </a:r>
              <a:r>
                <a:rPr lang="en-US" altLang="zh-CN" sz="3200" b="1" i="1" kern="0" dirty="0">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rPr>
                <a:t>5</a:t>
              </a:r>
              <a:endParaRPr kumimoji="0" lang="zh-CN" altLang="en-US" sz="3200" b="1" i="1" u="none" strike="noStrike" kern="0" cap="none" spc="0" normalizeH="0" baseline="0" noProof="0" dirty="0">
                <a:ln>
                  <a:noFill/>
                </a:ln>
                <a:gradFill>
                  <a:gsLst>
                    <a:gs pos="0">
                      <a:srgbClr val="027BC3">
                        <a:lumMod val="60000"/>
                        <a:lumOff val="40000"/>
                      </a:srgbClr>
                    </a:gs>
                    <a:gs pos="60000">
                      <a:srgbClr val="027BC3"/>
                    </a:gs>
                  </a:gsLst>
                  <a:lin ang="2700000" scaled="0"/>
                </a:gradFill>
                <a:effectLst>
                  <a:outerShdw blurRad="76200" dist="50800" dir="5400000" algn="ctr" rotWithShape="0">
                    <a:srgbClr val="027BC3">
                      <a:alpha val="20000"/>
                    </a:srgbClr>
                  </a:outerShdw>
                </a:effectLst>
                <a:uLnTx/>
                <a:uFillTx/>
              </a:endParaRPr>
            </a:p>
          </p:txBody>
        </p:sp>
        <p:sp>
          <p:nvSpPr>
            <p:cNvPr id="67" name="iśļídè">
              <a:extLst>
                <a:ext uri="{FF2B5EF4-FFF2-40B4-BE49-F238E27FC236}">
                  <a16:creationId xmlns:a16="http://schemas.microsoft.com/office/drawing/2014/main" id="{4528D96D-44B0-45CB-B1D8-94B71167C594}"/>
                </a:ext>
              </a:extLst>
            </p:cNvPr>
            <p:cNvSpPr txBox="1"/>
            <p:nvPr/>
          </p:nvSpPr>
          <p:spPr>
            <a:xfrm>
              <a:off x="7675475" y="3039608"/>
              <a:ext cx="1700624" cy="420635"/>
            </a:xfrm>
            <a:prstGeom prst="rect">
              <a:avLst/>
            </a:prstGeom>
            <a:noFill/>
          </p:spPr>
          <p:txBody>
            <a:bodyPr wrap="square" rtlCol="0">
              <a:spAutoFit/>
            </a:bodyPr>
            <a:lstStyle>
              <a:defPPr>
                <a:defRPr lang="zh-CN"/>
              </a:defPPr>
              <a:lvl1pPr>
                <a:defRPr sz="1400" b="1">
                  <a:gradFill>
                    <a:gsLst>
                      <a:gs pos="0">
                        <a:schemeClr val="accent2">
                          <a:lumMod val="60000"/>
                          <a:lumOff val="40000"/>
                        </a:schemeClr>
                      </a:gs>
                      <a:gs pos="60000">
                        <a:schemeClr val="accent2"/>
                      </a:gs>
                    </a:gsLst>
                    <a:lin ang="2700000" scaled="0"/>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1" u="none" strike="noStrike" kern="0" cap="none" spc="0" normalizeH="0" baseline="0" noProof="0" dirty="0" err="1">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rPr>
                <a:t>Util</a:t>
              </a:r>
              <a:endParaRPr kumimoji="0" lang="en-US" altLang="zh-CN" sz="2400" b="1" i="1" u="none" strike="noStrike" kern="0" cap="none" spc="0" normalizeH="0" baseline="0" noProof="0" dirty="0">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endParaRPr>
            </a:p>
          </p:txBody>
        </p:sp>
        <p:sp>
          <p:nvSpPr>
            <p:cNvPr id="68" name="îŝ1ïḑè">
              <a:extLst>
                <a:ext uri="{FF2B5EF4-FFF2-40B4-BE49-F238E27FC236}">
                  <a16:creationId xmlns:a16="http://schemas.microsoft.com/office/drawing/2014/main" id="{20F3D2B0-6676-45F0-8E54-42472E33861E}"/>
                </a:ext>
              </a:extLst>
            </p:cNvPr>
            <p:cNvSpPr txBox="1"/>
            <p:nvPr/>
          </p:nvSpPr>
          <p:spPr>
            <a:xfrm>
              <a:off x="7253750" y="3511268"/>
              <a:ext cx="3228461" cy="841270"/>
            </a:xfrm>
            <a:prstGeom prst="rect">
              <a:avLst/>
            </a:prstGeom>
            <a:noFill/>
          </p:spPr>
          <p:txBody>
            <a:bodyPr wrap="square" rtlCol="0">
              <a:spAutoFit/>
            </a:bodyPr>
            <a:lstStyle>
              <a:defPPr>
                <a:defRPr lang="zh-CN"/>
              </a:defPPr>
              <a:lvl1pPr>
                <a:lnSpc>
                  <a:spcPts val="1500"/>
                </a:lnSpc>
                <a:defRPr sz="900"/>
              </a:lvl1pPr>
            </a:lstStyle>
            <a:p>
              <a:pPr>
                <a:lnSpc>
                  <a:spcPct val="100000"/>
                </a:lnSpc>
              </a:pPr>
              <a:r>
                <a:rPr lang="en-US" altLang="zh-CN" sz="1800" dirty="0"/>
                <a:t>MQTT</a:t>
              </a:r>
              <a:r>
                <a:rPr lang="zh-CN" altLang="en-US" sz="1800" dirty="0"/>
                <a:t>平台的封装与使用</a:t>
              </a:r>
              <a:br>
                <a:rPr lang="en-US" altLang="zh-CN" sz="1800" dirty="0"/>
              </a:br>
              <a:r>
                <a:rPr lang="zh-CN" altLang="en-US" sz="1800" dirty="0"/>
                <a:t>邮件系统的封装与使用</a:t>
              </a:r>
              <a:endParaRPr lang="en-US" altLang="zh-CN" sz="1800" dirty="0"/>
            </a:p>
            <a:p>
              <a:pPr>
                <a:lnSpc>
                  <a:spcPct val="100000"/>
                </a:lnSpc>
              </a:pPr>
              <a:r>
                <a:rPr lang="zh-CN" altLang="en-US" sz="1800" dirty="0"/>
                <a:t>标准</a:t>
              </a:r>
              <a:r>
                <a:rPr lang="en-US" altLang="zh-CN" sz="1800" dirty="0"/>
                <a:t>JSON</a:t>
              </a:r>
              <a:r>
                <a:rPr lang="zh-CN" altLang="en-US" sz="1800" dirty="0"/>
                <a:t>返回格式的规定</a:t>
              </a:r>
            </a:p>
          </p:txBody>
        </p:sp>
        <p:sp>
          <p:nvSpPr>
            <p:cNvPr id="69" name="îṣľíḓê">
              <a:extLst>
                <a:ext uri="{FF2B5EF4-FFF2-40B4-BE49-F238E27FC236}">
                  <a16:creationId xmlns:a16="http://schemas.microsoft.com/office/drawing/2014/main" id="{147138B5-C5AF-44B9-8C37-4A5421A656DE}"/>
                </a:ext>
              </a:extLst>
            </p:cNvPr>
            <p:cNvSpPr txBox="1"/>
            <p:nvPr/>
          </p:nvSpPr>
          <p:spPr>
            <a:xfrm>
              <a:off x="6992573" y="2993493"/>
              <a:ext cx="646331" cy="532804"/>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u="none" strike="noStrike" kern="0" cap="none" spc="0" normalizeH="0" baseline="0" noProof="0" dirty="0">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rPr>
                <a:t>0</a:t>
              </a:r>
              <a:r>
                <a:rPr kumimoji="0" lang="en-US" altLang="zh-CN" sz="100" b="1" i="1" u="none" strike="noStrike" kern="0" cap="none" spc="0" normalizeH="0" baseline="0" noProof="0" dirty="0">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rPr>
                <a:t> </a:t>
              </a:r>
              <a:r>
                <a:rPr lang="en-US" altLang="zh-CN" kern="0" dirty="0">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rPr>
                <a:t>6</a:t>
              </a:r>
              <a:endParaRPr kumimoji="0" lang="zh-CN" altLang="en-US" sz="3200" b="1" i="1" u="none" strike="noStrike" kern="0" cap="none" spc="0" normalizeH="0" baseline="0" noProof="0" dirty="0">
                <a:ln>
                  <a:noFill/>
                </a:ln>
                <a:gradFill>
                  <a:gsLst>
                    <a:gs pos="0">
                      <a:srgbClr val="66C5FF">
                        <a:lumMod val="60000"/>
                        <a:lumOff val="40000"/>
                      </a:srgbClr>
                    </a:gs>
                    <a:gs pos="60000">
                      <a:srgbClr val="66C5FF"/>
                    </a:gs>
                  </a:gsLst>
                  <a:lin ang="2700000" scaled="0"/>
                </a:gradFill>
                <a:effectLst>
                  <a:outerShdw blurRad="76200" dist="50800" dir="5400000" algn="ctr" rotWithShape="0">
                    <a:srgbClr val="66C5FF">
                      <a:alpha val="20000"/>
                    </a:srgbClr>
                  </a:outerShdw>
                </a:effectLst>
                <a:uLnTx/>
                <a:uFillTx/>
              </a:endParaRPr>
            </a:p>
          </p:txBody>
        </p:sp>
        <p:sp>
          <p:nvSpPr>
            <p:cNvPr id="70" name="ïśļídé">
              <a:extLst>
                <a:ext uri="{FF2B5EF4-FFF2-40B4-BE49-F238E27FC236}">
                  <a16:creationId xmlns:a16="http://schemas.microsoft.com/office/drawing/2014/main" id="{EABF9442-1B0C-460F-B4BD-B2770EDAF0A4}"/>
                </a:ext>
              </a:extLst>
            </p:cNvPr>
            <p:cNvSpPr txBox="1"/>
            <p:nvPr/>
          </p:nvSpPr>
          <p:spPr>
            <a:xfrm>
              <a:off x="7611983" y="4676185"/>
              <a:ext cx="1700622" cy="4206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1" u="none" strike="noStrike" kern="0" cap="none" spc="0" normalizeH="0" baseline="0" noProof="0" dirty="0">
                  <a:ln>
                    <a:noFill/>
                  </a:ln>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uLnTx/>
                  <a:uFillTx/>
                </a:rPr>
                <a:t>Exception</a:t>
              </a:r>
            </a:p>
          </p:txBody>
        </p:sp>
        <p:sp>
          <p:nvSpPr>
            <p:cNvPr id="71" name="i$1iḑè">
              <a:extLst>
                <a:ext uri="{FF2B5EF4-FFF2-40B4-BE49-F238E27FC236}">
                  <a16:creationId xmlns:a16="http://schemas.microsoft.com/office/drawing/2014/main" id="{2FE1B6E6-0A42-4BD0-9940-E034D1D0EC3D}"/>
                </a:ext>
              </a:extLst>
            </p:cNvPr>
            <p:cNvSpPr txBox="1"/>
            <p:nvPr/>
          </p:nvSpPr>
          <p:spPr>
            <a:xfrm>
              <a:off x="7352308" y="5113480"/>
              <a:ext cx="3228461" cy="336508"/>
            </a:xfrm>
            <a:prstGeom prst="rect">
              <a:avLst/>
            </a:prstGeom>
            <a:noFill/>
          </p:spPr>
          <p:txBody>
            <a:bodyPr wrap="square" rtlCol="0">
              <a:spAutoFit/>
            </a:bodyPr>
            <a:lstStyle>
              <a:defPPr>
                <a:defRPr lang="zh-CN"/>
              </a:defPPr>
              <a:lvl1pPr>
                <a:lnSpc>
                  <a:spcPts val="1500"/>
                </a:lnSpc>
                <a:defRPr sz="900"/>
              </a:lvl1pPr>
            </a:lstStyle>
            <a:p>
              <a:pPr lvl="0">
                <a:lnSpc>
                  <a:spcPct val="100000"/>
                </a:lnSpc>
              </a:pPr>
              <a:r>
                <a:rPr lang="zh-CN" altLang="en-US" sz="1800" dirty="0"/>
                <a:t>全局异常的封装与规定</a:t>
              </a:r>
              <a:endParaRPr kumimoji="0" lang="en-US" altLang="zh-CN" sz="1800" b="0" i="0" u="none" strike="noStrike" kern="0" cap="none" spc="0" normalizeH="0" baseline="0" noProof="0" dirty="0">
                <a:ln>
                  <a:noFill/>
                </a:ln>
                <a:solidFill>
                  <a:srgbClr val="000000"/>
                </a:solidFill>
                <a:effectLst/>
                <a:uLnTx/>
                <a:uFillTx/>
              </a:endParaRPr>
            </a:p>
          </p:txBody>
        </p:sp>
        <p:sp>
          <p:nvSpPr>
            <p:cNvPr id="72" name="íṧľîďe">
              <a:extLst>
                <a:ext uri="{FF2B5EF4-FFF2-40B4-BE49-F238E27FC236}">
                  <a16:creationId xmlns:a16="http://schemas.microsoft.com/office/drawing/2014/main" id="{4D928C67-91D7-4424-93C9-DEBDE81A37E6}"/>
                </a:ext>
              </a:extLst>
            </p:cNvPr>
            <p:cNvSpPr txBox="1"/>
            <p:nvPr/>
          </p:nvSpPr>
          <p:spPr>
            <a:xfrm>
              <a:off x="7029144" y="4631483"/>
              <a:ext cx="646331" cy="532804"/>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u="none" strike="noStrike" kern="0" cap="none" spc="0" normalizeH="0" baseline="0" noProof="0" dirty="0">
                  <a:ln>
                    <a:noFill/>
                  </a:ln>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uLnTx/>
                  <a:uFillTx/>
                </a:rPr>
                <a:t>0</a:t>
              </a:r>
              <a:r>
                <a:rPr kumimoji="0" lang="en-US" altLang="zh-CN" sz="100" b="1" i="1" u="none" strike="noStrike" kern="0" cap="none" spc="0" normalizeH="0" baseline="0" noProof="0" dirty="0">
                  <a:ln>
                    <a:noFill/>
                  </a:ln>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uLnTx/>
                  <a:uFillTx/>
                </a:rPr>
                <a:t> </a:t>
              </a:r>
              <a:r>
                <a:rPr lang="en-US" altLang="zh-CN" kern="0" dirty="0">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rPr>
                <a:t>7</a:t>
              </a:r>
              <a:endParaRPr kumimoji="0" lang="zh-CN" altLang="en-US" sz="3200" b="1" i="1" u="none" strike="noStrike" kern="0" cap="none" spc="0" normalizeH="0" baseline="0" noProof="0" dirty="0">
                <a:ln>
                  <a:noFill/>
                </a:ln>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uLnTx/>
                <a:uFillTx/>
              </a:endParaRPr>
            </a:p>
          </p:txBody>
        </p:sp>
        <p:cxnSp>
          <p:nvCxnSpPr>
            <p:cNvPr id="76" name="ïSḷide">
              <a:extLst>
                <a:ext uri="{FF2B5EF4-FFF2-40B4-BE49-F238E27FC236}">
                  <a16:creationId xmlns:a16="http://schemas.microsoft.com/office/drawing/2014/main" id="{042E263A-72F7-4373-8840-19F2A482A847}"/>
                </a:ext>
              </a:extLst>
            </p:cNvPr>
            <p:cNvCxnSpPr>
              <a:cxnSpLocks/>
            </p:cNvCxnSpPr>
            <p:nvPr/>
          </p:nvCxnSpPr>
          <p:spPr>
            <a:xfrm flipV="1">
              <a:off x="6576256" y="1674796"/>
              <a:ext cx="0" cy="4061861"/>
            </a:xfrm>
            <a:prstGeom prst="line">
              <a:avLst/>
            </a:prstGeom>
            <a:noFill/>
            <a:ln w="76200" cap="rnd" cmpd="sng" algn="ctr">
              <a:gradFill>
                <a:gsLst>
                  <a:gs pos="100000">
                    <a:srgbClr val="000000">
                      <a:lumMod val="50000"/>
                      <a:lumOff val="50000"/>
                      <a:alpha val="0"/>
                    </a:srgbClr>
                  </a:gs>
                  <a:gs pos="20000">
                    <a:srgbClr val="000000">
                      <a:lumMod val="50000"/>
                      <a:lumOff val="50000"/>
                      <a:alpha val="30000"/>
                    </a:srgbClr>
                  </a:gs>
                </a:gsLst>
                <a:lin ang="12000000" scaled="0"/>
              </a:gradFill>
              <a:prstDash val="solid"/>
              <a:round/>
            </a:ln>
            <a:effectLst/>
          </p:spPr>
        </p:cxnSp>
      </p:grpSp>
      <p:sp>
        <p:nvSpPr>
          <p:cNvPr id="77" name="文本框 76">
            <a:extLst>
              <a:ext uri="{FF2B5EF4-FFF2-40B4-BE49-F238E27FC236}">
                <a16:creationId xmlns:a16="http://schemas.microsoft.com/office/drawing/2014/main" id="{AE4827D3-5D56-4DAC-AED0-F3B298BA679F}"/>
              </a:ext>
            </a:extLst>
          </p:cNvPr>
          <p:cNvSpPr txBox="1"/>
          <p:nvPr/>
        </p:nvSpPr>
        <p:spPr>
          <a:xfrm>
            <a:off x="5263073" y="1218230"/>
            <a:ext cx="3745166" cy="461665"/>
          </a:xfrm>
          <a:prstGeom prst="rect">
            <a:avLst/>
          </a:prstGeom>
          <a:noFill/>
        </p:spPr>
        <p:txBody>
          <a:bodyPr wrap="square" rtlCol="0">
            <a:spAutoFit/>
          </a:bodyPr>
          <a:lstStyle/>
          <a:p>
            <a:r>
              <a:rPr lang="en-US" altLang="zh-CN" sz="2400" b="1" i="1" kern="0" dirty="0">
                <a:gradFill>
                  <a:gsLst>
                    <a:gs pos="0">
                      <a:srgbClr val="585657">
                        <a:lumMod val="60000"/>
                        <a:lumOff val="40000"/>
                      </a:srgbClr>
                    </a:gs>
                    <a:gs pos="60000">
                      <a:srgbClr val="585657"/>
                    </a:gs>
                  </a:gsLst>
                  <a:lin ang="2700000" scaled="0"/>
                </a:gradFill>
                <a:effectLst>
                  <a:outerShdw blurRad="76200" dist="50800" dir="5400000" algn="ctr" rotWithShape="0">
                    <a:srgbClr val="585657">
                      <a:alpha val="20000"/>
                    </a:srgbClr>
                  </a:outerShdw>
                </a:effectLst>
              </a:rPr>
              <a:t>Springboot + JPA</a:t>
            </a:r>
          </a:p>
        </p:txBody>
      </p:sp>
      <p:pic>
        <p:nvPicPr>
          <p:cNvPr id="22" name="图片 21" descr="物联网后端框架图 (1)">
            <a:extLst>
              <a:ext uri="{FF2B5EF4-FFF2-40B4-BE49-F238E27FC236}">
                <a16:creationId xmlns:a16="http://schemas.microsoft.com/office/drawing/2014/main" id="{DBE7CF64-7A6B-4158-93EA-D75C6F2346E4}"/>
              </a:ext>
            </a:extLst>
          </p:cNvPr>
          <p:cNvPicPr>
            <a:picLocks noChangeAspect="1"/>
          </p:cNvPicPr>
          <p:nvPr/>
        </p:nvPicPr>
        <p:blipFill>
          <a:blip r:embed="rId6"/>
          <a:stretch>
            <a:fillRect/>
          </a:stretch>
        </p:blipFill>
        <p:spPr>
          <a:xfrm>
            <a:off x="4049028" y="1918986"/>
            <a:ext cx="7175048" cy="3951102"/>
          </a:xfrm>
          <a:prstGeom prst="rect">
            <a:avLst/>
          </a:prstGeom>
        </p:spPr>
      </p:pic>
      <p:sp>
        <p:nvSpPr>
          <p:cNvPr id="19" name="文本框 18">
            <a:extLst>
              <a:ext uri="{FF2B5EF4-FFF2-40B4-BE49-F238E27FC236}">
                <a16:creationId xmlns:a16="http://schemas.microsoft.com/office/drawing/2014/main" id="{A1CEB319-BFC8-4430-9C1E-A3C0CA9E5EEC}"/>
              </a:ext>
            </a:extLst>
          </p:cNvPr>
          <p:cNvSpPr txBox="1"/>
          <p:nvPr/>
        </p:nvSpPr>
        <p:spPr>
          <a:xfrm>
            <a:off x="882405" y="840662"/>
            <a:ext cx="3121165" cy="306705"/>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BACKEND DESIGN</a:t>
            </a:r>
          </a:p>
        </p:txBody>
      </p:sp>
    </p:spTree>
    <p:custDataLst>
      <p:tags r:id="rId1"/>
    </p:custDataLst>
    <p:extLst>
      <p:ext uri="{BB962C8B-B14F-4D97-AF65-F5344CB8AC3E}">
        <p14:creationId xmlns:p14="http://schemas.microsoft.com/office/powerpoint/2010/main" val="1355940986"/>
      </p:ext>
    </p:extLst>
  </p:cSld>
  <p:clrMapOvr>
    <a:masterClrMapping/>
  </p:clrMapOvr>
  <p:transition spd="slow" advTm="3555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11" name="文本框 10"/>
          <p:cNvSpPr txBox="1"/>
          <p:nvPr/>
        </p:nvSpPr>
        <p:spPr>
          <a:xfrm>
            <a:off x="262285" y="366071"/>
            <a:ext cx="2839450" cy="52197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后端设计</a:t>
            </a:r>
          </a:p>
        </p:txBody>
      </p:sp>
      <p:cxnSp>
        <p:nvCxnSpPr>
          <p:cNvPr id="13" name="直接连接符 12"/>
          <p:cNvCxnSpPr/>
          <p:nvPr/>
        </p:nvCxnSpPr>
        <p:spPr>
          <a:xfrm>
            <a:off x="774169"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5" name="图片 4" descr="截屏2021-12-26 下午3.48.58"/>
          <p:cNvPicPr>
            <a:picLocks noChangeAspect="1"/>
          </p:cNvPicPr>
          <p:nvPr/>
        </p:nvPicPr>
        <p:blipFill>
          <a:blip r:embed="rId5"/>
          <a:stretch>
            <a:fillRect/>
          </a:stretch>
        </p:blipFill>
        <p:spPr>
          <a:xfrm>
            <a:off x="1028065" y="1250950"/>
            <a:ext cx="9245600" cy="4919980"/>
          </a:xfrm>
          <a:prstGeom prst="rect">
            <a:avLst/>
          </a:prstGeom>
        </p:spPr>
      </p:pic>
      <p:sp>
        <p:nvSpPr>
          <p:cNvPr id="7" name="文本框 6">
            <a:extLst>
              <a:ext uri="{FF2B5EF4-FFF2-40B4-BE49-F238E27FC236}">
                <a16:creationId xmlns:a16="http://schemas.microsoft.com/office/drawing/2014/main" id="{140BCC81-9686-4D59-B0EC-8F44DE1637C5}"/>
              </a:ext>
            </a:extLst>
          </p:cNvPr>
          <p:cNvSpPr txBox="1"/>
          <p:nvPr/>
        </p:nvSpPr>
        <p:spPr>
          <a:xfrm>
            <a:off x="882405" y="840662"/>
            <a:ext cx="3121165" cy="306705"/>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BACKEND DESIGN</a:t>
            </a:r>
          </a:p>
        </p:txBody>
      </p:sp>
    </p:spTree>
    <p:custDataLst>
      <p:tags r:id="rId1"/>
    </p:custDataLst>
  </p:cSld>
  <p:clrMapOvr>
    <a:masterClrMapping/>
  </p:clrMapOvr>
  <p:transition spd="slow" advTm="35555">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11" name="文本框 10"/>
          <p:cNvSpPr txBox="1"/>
          <p:nvPr/>
        </p:nvSpPr>
        <p:spPr>
          <a:xfrm>
            <a:off x="262285" y="366071"/>
            <a:ext cx="2839450" cy="52197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后端设计</a:t>
            </a:r>
          </a:p>
        </p:txBody>
      </p:sp>
      <p:cxnSp>
        <p:nvCxnSpPr>
          <p:cNvPr id="13" name="直接连接符 12"/>
          <p:cNvCxnSpPr/>
          <p:nvPr/>
        </p:nvCxnSpPr>
        <p:spPr>
          <a:xfrm>
            <a:off x="774169"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74065" y="1264920"/>
            <a:ext cx="8336915" cy="873701"/>
          </a:xfrm>
          <a:prstGeom prst="rect">
            <a:avLst/>
          </a:prstGeom>
          <a:noFill/>
        </p:spPr>
        <p:txBody>
          <a:bodyPr wrap="square" rtlCol="0" anchor="t">
            <a:spAutoFit/>
          </a:bodyPr>
          <a:lstStyle/>
          <a:p>
            <a:pPr>
              <a:lnSpc>
                <a:spcPct val="150000"/>
              </a:lnSpc>
            </a:pPr>
            <a:r>
              <a:rPr lang="zh-CN" altLang="en-US" dirty="0"/>
              <a:t>我们在后端的Util中对MQTT进行了封装与函数的定义，用户通过订阅特定的主题，管理员向该主题发送信息，通过</a:t>
            </a:r>
            <a:r>
              <a:rPr lang="en-US" altLang="zh-CN" dirty="0"/>
              <a:t>MQTT</a:t>
            </a:r>
            <a:r>
              <a:rPr lang="zh-CN" altLang="en-US" dirty="0"/>
              <a:t>的订阅广播的机制将信息传送给其他人</a:t>
            </a:r>
          </a:p>
        </p:txBody>
      </p:sp>
      <p:pic>
        <p:nvPicPr>
          <p:cNvPr id="4" name="图片 4" descr="截屏2021-12-22 上午11.26.48"/>
          <p:cNvPicPr>
            <a:picLocks noChangeAspect="1"/>
          </p:cNvPicPr>
          <p:nvPr/>
        </p:nvPicPr>
        <p:blipFill>
          <a:blip r:embed="rId5"/>
          <a:stretch>
            <a:fillRect/>
          </a:stretch>
        </p:blipFill>
        <p:spPr>
          <a:xfrm>
            <a:off x="624205" y="2287270"/>
            <a:ext cx="9377680" cy="2486660"/>
          </a:xfrm>
          <a:prstGeom prst="rect">
            <a:avLst/>
          </a:prstGeom>
        </p:spPr>
      </p:pic>
      <p:pic>
        <p:nvPicPr>
          <p:cNvPr id="3" name="图片 3" descr="截屏2021-12-22 上午11.20.20"/>
          <p:cNvPicPr>
            <a:picLocks noChangeAspect="1"/>
          </p:cNvPicPr>
          <p:nvPr/>
        </p:nvPicPr>
        <p:blipFill>
          <a:blip r:embed="rId6"/>
          <a:stretch>
            <a:fillRect/>
          </a:stretch>
        </p:blipFill>
        <p:spPr>
          <a:xfrm>
            <a:off x="4413250" y="2948940"/>
            <a:ext cx="7405370" cy="3491865"/>
          </a:xfrm>
          <a:prstGeom prst="rect">
            <a:avLst/>
          </a:prstGeom>
        </p:spPr>
      </p:pic>
      <p:sp>
        <p:nvSpPr>
          <p:cNvPr id="9" name="文本框 8">
            <a:extLst>
              <a:ext uri="{FF2B5EF4-FFF2-40B4-BE49-F238E27FC236}">
                <a16:creationId xmlns:a16="http://schemas.microsoft.com/office/drawing/2014/main" id="{0580C916-D99C-4CCD-8DF1-0407C7E8A3B6}"/>
              </a:ext>
            </a:extLst>
          </p:cNvPr>
          <p:cNvSpPr txBox="1"/>
          <p:nvPr/>
        </p:nvSpPr>
        <p:spPr>
          <a:xfrm>
            <a:off x="882405" y="840662"/>
            <a:ext cx="3121165" cy="306705"/>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BACKEND DESIGN</a:t>
            </a:r>
          </a:p>
        </p:txBody>
      </p:sp>
    </p:spTree>
    <p:custDataLst>
      <p:tags r:id="rId1"/>
    </p:custDataLst>
  </p:cSld>
  <p:clrMapOvr>
    <a:masterClrMapping/>
  </p:clrMapOvr>
  <p:transition spd="slow" advTm="35555">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11" name="文本框 10"/>
          <p:cNvSpPr txBox="1"/>
          <p:nvPr/>
        </p:nvSpPr>
        <p:spPr>
          <a:xfrm>
            <a:off x="501680" y="410521"/>
            <a:ext cx="2839450" cy="52197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数据库设计</a:t>
            </a:r>
          </a:p>
        </p:txBody>
      </p:sp>
      <p:sp>
        <p:nvSpPr>
          <p:cNvPr id="12" name="文本框 11"/>
          <p:cNvSpPr txBox="1"/>
          <p:nvPr/>
        </p:nvSpPr>
        <p:spPr>
          <a:xfrm>
            <a:off x="882405" y="840662"/>
            <a:ext cx="3121165" cy="306705"/>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DATABASE DESIGN</a:t>
            </a:r>
          </a:p>
        </p:txBody>
      </p:sp>
      <p:cxnSp>
        <p:nvCxnSpPr>
          <p:cNvPr id="13" name="直接连接符 12"/>
          <p:cNvCxnSpPr/>
          <p:nvPr/>
        </p:nvCxnSpPr>
        <p:spPr>
          <a:xfrm>
            <a:off x="774169"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 name="图片 1" descr="数据库"/>
          <p:cNvPicPr>
            <a:picLocks noChangeAspect="1"/>
          </p:cNvPicPr>
          <p:nvPr/>
        </p:nvPicPr>
        <p:blipFill>
          <a:blip r:embed="rId6"/>
          <a:stretch>
            <a:fillRect/>
          </a:stretch>
        </p:blipFill>
        <p:spPr>
          <a:xfrm>
            <a:off x="4047714" y="2791327"/>
            <a:ext cx="7772073" cy="3814401"/>
          </a:xfrm>
          <a:prstGeom prst="rect">
            <a:avLst/>
          </a:prstGeom>
        </p:spPr>
      </p:pic>
      <p:graphicFrame>
        <p:nvGraphicFramePr>
          <p:cNvPr id="3" name="表格 -1"/>
          <p:cNvGraphicFramePr/>
          <p:nvPr>
            <p:custDataLst>
              <p:tags r:id="rId2"/>
            </p:custDataLst>
            <p:extLst>
              <p:ext uri="{D42A27DB-BD31-4B8C-83A1-F6EECF244321}">
                <p14:modId xmlns:p14="http://schemas.microsoft.com/office/powerpoint/2010/main" val="3164916395"/>
              </p:ext>
            </p:extLst>
          </p:nvPr>
        </p:nvGraphicFramePr>
        <p:xfrm>
          <a:off x="993850" y="1433165"/>
          <a:ext cx="5779015" cy="1246973"/>
        </p:xfrm>
        <a:graphic>
          <a:graphicData uri="http://schemas.openxmlformats.org/drawingml/2006/table">
            <a:tbl>
              <a:tblPr firstRow="1" bandRow="1">
                <a:tableStyleId>{5940675A-B579-460E-94D1-54222C63F5DA}</a:tableStyleId>
              </a:tblPr>
              <a:tblGrid>
                <a:gridCol w="1925773">
                  <a:extLst>
                    <a:ext uri="{9D8B030D-6E8A-4147-A177-3AD203B41FA5}">
                      <a16:colId xmlns:a16="http://schemas.microsoft.com/office/drawing/2014/main" val="20000"/>
                    </a:ext>
                  </a:extLst>
                </a:gridCol>
                <a:gridCol w="1925773">
                  <a:extLst>
                    <a:ext uri="{9D8B030D-6E8A-4147-A177-3AD203B41FA5}">
                      <a16:colId xmlns:a16="http://schemas.microsoft.com/office/drawing/2014/main" val="20001"/>
                    </a:ext>
                  </a:extLst>
                </a:gridCol>
                <a:gridCol w="1927469">
                  <a:extLst>
                    <a:ext uri="{9D8B030D-6E8A-4147-A177-3AD203B41FA5}">
                      <a16:colId xmlns:a16="http://schemas.microsoft.com/office/drawing/2014/main" val="20002"/>
                    </a:ext>
                  </a:extLst>
                </a:gridCol>
              </a:tblGrid>
              <a:tr h="205235">
                <a:tc>
                  <a:txBody>
                    <a:bodyPr/>
                    <a:lstStyle/>
                    <a:p>
                      <a:pPr indent="0" algn="ctr">
                        <a:buNone/>
                      </a:pPr>
                      <a:r>
                        <a:rPr lang="zh-CN" altLang="en-US" sz="1200" b="0" dirty="0">
                          <a:latin typeface="宋体" charset="0"/>
                          <a:cs typeface="宋体" charset="0"/>
                        </a:rPr>
                        <a:t>编号</a:t>
                      </a:r>
                      <a:endParaRPr lang="zh-CN" altLang="en-US" sz="1200" b="0" dirty="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0">
                          <a:latin typeface="宋体" charset="0"/>
                          <a:cs typeface="宋体" charset="0"/>
                        </a:rPr>
                        <a:t>表名</a:t>
                      </a:r>
                      <a:endParaRPr lang="zh-CN" altLang="en-US" sz="1200" b="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0">
                          <a:latin typeface="宋体" charset="0"/>
                          <a:cs typeface="宋体" charset="0"/>
                        </a:rPr>
                        <a:t>表的用途</a:t>
                      </a:r>
                      <a:endParaRPr lang="zh-CN" altLang="en-US" sz="1200" b="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235">
                <a:tc>
                  <a:txBody>
                    <a:bodyPr/>
                    <a:lstStyle/>
                    <a:p>
                      <a:pPr indent="0" algn="ctr">
                        <a:buNone/>
                      </a:pPr>
                      <a:r>
                        <a:rPr lang="en-US" altLang="zh-CN" sz="1200" b="0">
                          <a:latin typeface="Calibri" charset="0"/>
                          <a:cs typeface="Calibri" charset="0"/>
                        </a:rPr>
                        <a:t>1</a:t>
                      </a:r>
                      <a:endParaRPr lang="zh-CN" altLang="en-US" sz="1200" b="0">
                        <a:latin typeface="Calibri" charset="0"/>
                        <a:ea typeface="Calibri" charset="0"/>
                        <a:cs typeface="Calibri"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200" b="0" dirty="0" err="1">
                          <a:latin typeface="宋体" charset="0"/>
                          <a:cs typeface="宋体" charset="0"/>
                        </a:rPr>
                        <a:t>Country</a:t>
                      </a:r>
                      <a:r>
                        <a:rPr lang="en-US" altLang="zh-CN" sz="1200" b="0" dirty="0" err="1">
                          <a:latin typeface="Calibri" charset="0"/>
                          <a:cs typeface="Calibri" charset="0"/>
                        </a:rPr>
                        <a:t>_information</a:t>
                      </a:r>
                      <a:endParaRPr lang="zh-CN" altLang="en-US" sz="1200" b="0" dirty="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0">
                          <a:latin typeface="宋体" charset="0"/>
                          <a:cs typeface="宋体" charset="0"/>
                        </a:rPr>
                        <a:t>存放国家的地理信息</a:t>
                      </a:r>
                      <a:endParaRPr lang="zh-CN" altLang="en-US" sz="1200" b="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0798">
                <a:tc>
                  <a:txBody>
                    <a:bodyPr/>
                    <a:lstStyle/>
                    <a:p>
                      <a:pPr indent="0" algn="ctr">
                        <a:buNone/>
                      </a:pPr>
                      <a:r>
                        <a:rPr lang="en-US" altLang="zh-CN" sz="1200" b="0">
                          <a:latin typeface="Calibri" charset="0"/>
                          <a:cs typeface="Calibri" charset="0"/>
                        </a:rPr>
                        <a:t>2</a:t>
                      </a:r>
                      <a:endParaRPr lang="zh-CN" altLang="en-US" sz="1200" b="0">
                        <a:latin typeface="Calibri" charset="0"/>
                        <a:ea typeface="Calibri" charset="0"/>
                        <a:cs typeface="Calibri"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200" b="0">
                          <a:latin typeface="宋体" charset="0"/>
                          <a:cs typeface="宋体" charset="0"/>
                        </a:rPr>
                        <a:t>Country</a:t>
                      </a:r>
                      <a:r>
                        <a:rPr lang="en-US" altLang="zh-CN" sz="1200" b="0">
                          <a:latin typeface="Calibri" charset="0"/>
                          <a:cs typeface="Calibri" charset="0"/>
                        </a:rPr>
                        <a:t>_covid_information</a:t>
                      </a:r>
                      <a:endParaRPr lang="zh-CN" altLang="en-US" sz="1200" b="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0" dirty="0">
                          <a:latin typeface="宋体" charset="0"/>
                          <a:cs typeface="宋体" charset="0"/>
                        </a:rPr>
                        <a:t>存放国家的疫情信息</a:t>
                      </a:r>
                      <a:endParaRPr lang="zh-CN" altLang="en-US" sz="1200" b="0" dirty="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5235">
                <a:tc>
                  <a:txBody>
                    <a:bodyPr/>
                    <a:lstStyle/>
                    <a:p>
                      <a:pPr indent="0" algn="ctr">
                        <a:buNone/>
                      </a:pPr>
                      <a:r>
                        <a:rPr lang="en-US" altLang="zh-CN" sz="1200" b="0">
                          <a:latin typeface="Calibri" charset="0"/>
                          <a:cs typeface="Calibri" charset="0"/>
                        </a:rPr>
                        <a:t>3</a:t>
                      </a:r>
                      <a:endParaRPr lang="zh-CN" altLang="en-US" sz="1200" b="0">
                        <a:latin typeface="Calibri" charset="0"/>
                        <a:ea typeface="Calibri" charset="0"/>
                        <a:cs typeface="Calibri"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200" b="0">
                          <a:latin typeface="Calibri" charset="0"/>
                          <a:cs typeface="Calibri" charset="0"/>
                        </a:rPr>
                        <a:t>Province_information</a:t>
                      </a:r>
                      <a:endParaRPr lang="zh-CN" altLang="en-US" sz="1200" b="0">
                        <a:latin typeface="Calibri" charset="0"/>
                        <a:ea typeface="Calibri" charset="0"/>
                        <a:cs typeface="Calibri"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0" dirty="0">
                          <a:latin typeface="宋体" charset="0"/>
                          <a:cs typeface="宋体" charset="0"/>
                        </a:rPr>
                        <a:t>存放中国省份的地理信息</a:t>
                      </a:r>
                      <a:endParaRPr lang="zh-CN" altLang="en-US" sz="1200" b="0" dirty="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5235">
                <a:tc>
                  <a:txBody>
                    <a:bodyPr/>
                    <a:lstStyle/>
                    <a:p>
                      <a:pPr indent="0" algn="ctr">
                        <a:buNone/>
                      </a:pPr>
                      <a:r>
                        <a:rPr lang="en-US" altLang="zh-CN" sz="1200" b="0">
                          <a:latin typeface="Calibri" charset="0"/>
                          <a:cs typeface="Calibri" charset="0"/>
                        </a:rPr>
                        <a:t>4</a:t>
                      </a:r>
                      <a:endParaRPr lang="zh-CN" altLang="en-US" sz="1200" b="0">
                        <a:latin typeface="Calibri" charset="0"/>
                        <a:ea typeface="Calibri" charset="0"/>
                        <a:cs typeface="Calibri"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200" b="0">
                          <a:latin typeface="Calibri" charset="0"/>
                          <a:cs typeface="Calibri" charset="0"/>
                        </a:rPr>
                        <a:t>Province_covid_information</a:t>
                      </a:r>
                      <a:endParaRPr lang="zh-CN" altLang="en-US" sz="1200" b="0">
                        <a:latin typeface="Calibri" charset="0"/>
                        <a:ea typeface="Calibri" charset="0"/>
                        <a:cs typeface="Calibri"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0">
                          <a:latin typeface="宋体" charset="0"/>
                          <a:cs typeface="宋体" charset="0"/>
                        </a:rPr>
                        <a:t>存放中国省份的疫情信息</a:t>
                      </a:r>
                      <a:endParaRPr lang="zh-CN" altLang="en-US" sz="1200" b="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5235">
                <a:tc>
                  <a:txBody>
                    <a:bodyPr/>
                    <a:lstStyle/>
                    <a:p>
                      <a:pPr indent="0" algn="ctr">
                        <a:buNone/>
                      </a:pPr>
                      <a:r>
                        <a:rPr lang="en-US" altLang="zh-CN" sz="1200" b="0">
                          <a:latin typeface="Calibri" charset="0"/>
                          <a:cs typeface="Calibri" charset="0"/>
                        </a:rPr>
                        <a:t>5</a:t>
                      </a:r>
                      <a:endParaRPr lang="zh-CN" altLang="en-US" sz="1200" b="0">
                        <a:latin typeface="Calibri" charset="0"/>
                        <a:ea typeface="Calibri" charset="0"/>
                        <a:cs typeface="Calibri"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200" b="0">
                          <a:latin typeface="宋体" charset="0"/>
                          <a:cs typeface="宋体" charset="0"/>
                        </a:rPr>
                        <a:t>User</a:t>
                      </a:r>
                      <a:endParaRPr lang="zh-CN" altLang="en-US" sz="1200" b="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0" dirty="0">
                          <a:latin typeface="宋体" charset="0"/>
                          <a:cs typeface="宋体" charset="0"/>
                        </a:rPr>
                        <a:t>管理员的账号</a:t>
                      </a:r>
                      <a:endParaRPr lang="zh-CN" altLang="en-US" sz="1200" b="0" dirty="0">
                        <a:latin typeface="宋体" charset="0"/>
                        <a:ea typeface="宋体" charset="0"/>
                        <a:cs typeface="宋体" charset="0"/>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transition spd="slow" advTm="35555">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4</a:t>
            </a:r>
            <a:endParaRPr lang="zh-CN" altLang="en-US" sz="13800" b="1" dirty="0">
              <a:solidFill>
                <a:schemeClr val="bg1"/>
              </a:solidFill>
              <a:cs typeface="+mn-ea"/>
              <a:sym typeface="+mn-lt"/>
            </a:endParaRPr>
          </a:p>
        </p:txBody>
      </p:sp>
      <p:sp>
        <p:nvSpPr>
          <p:cNvPr id="8" name="文本框 7"/>
          <p:cNvSpPr txBox="1"/>
          <p:nvPr/>
        </p:nvSpPr>
        <p:spPr>
          <a:xfrm>
            <a:off x="4076955" y="2438418"/>
            <a:ext cx="6841981" cy="768350"/>
          </a:xfrm>
          <a:prstGeom prst="rect">
            <a:avLst/>
          </a:prstGeom>
          <a:noFill/>
        </p:spPr>
        <p:txBody>
          <a:bodyPr wrap="square" rtlCol="0">
            <a:spAutoFit/>
          </a:bodyPr>
          <a:lstStyle/>
          <a:p>
            <a:pPr algn="dist"/>
            <a:r>
              <a:rPr lang="zh-CN" altLang="en-US" sz="4400" dirty="0">
                <a:solidFill>
                  <a:srgbClr val="1C4885"/>
                </a:solidFill>
                <a:cs typeface="+mn-ea"/>
                <a:sym typeface="+mn-lt"/>
              </a:rPr>
              <a:t>预测模型原理</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47067" y="3674436"/>
            <a:ext cx="6301758" cy="337185"/>
          </a:xfrm>
          <a:prstGeom prst="rect">
            <a:avLst/>
          </a:prstGeom>
          <a:noFill/>
        </p:spPr>
        <p:txBody>
          <a:bodyPr wrap="square" rtlCol="0">
            <a:spAutoFit/>
          </a:bodyPr>
          <a:lstStyle/>
          <a:p>
            <a:pPr algn="ctr" rtl="0"/>
            <a:r>
              <a:rPr lang="en-US" altLang="zh-CN" sz="1600" b="0" i="0" dirty="0">
                <a:solidFill>
                  <a:srgbClr val="333333"/>
                </a:solidFill>
                <a:latin typeface="Arial" panose="020B0604020202090204" pitchFamily="34" charset="0"/>
              </a:rPr>
              <a:t>Predict Model</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518">
        <p:fade/>
      </p:transition>
    </mc:Choice>
    <mc:Fallback xmlns="">
      <p:transition spd="med" advTm="251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88709" y="5737122"/>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4" y="294968"/>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21823"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908282" y="1533116"/>
            <a:ext cx="2325946" cy="830997"/>
          </a:xfrm>
          <a:prstGeom prst="rect">
            <a:avLst/>
          </a:prstGeom>
          <a:noFill/>
        </p:spPr>
        <p:txBody>
          <a:bodyPr wrap="square" rtlCol="0">
            <a:spAutoFit/>
          </a:bodyPr>
          <a:lstStyle/>
          <a:p>
            <a:pPr algn="dist"/>
            <a:r>
              <a:rPr lang="zh-CN" altLang="en-US" sz="4800" dirty="0">
                <a:solidFill>
                  <a:srgbClr val="1C4885"/>
                </a:solidFill>
                <a:cs typeface="+mn-ea"/>
                <a:sym typeface="+mn-lt"/>
              </a:rPr>
              <a:t>目录</a:t>
            </a:r>
          </a:p>
        </p:txBody>
      </p:sp>
      <p:sp>
        <p:nvSpPr>
          <p:cNvPr id="8" name="文本框 7"/>
          <p:cNvSpPr txBox="1"/>
          <p:nvPr/>
        </p:nvSpPr>
        <p:spPr>
          <a:xfrm>
            <a:off x="1908283" y="1152768"/>
            <a:ext cx="2325945" cy="400110"/>
          </a:xfrm>
          <a:prstGeom prst="rect">
            <a:avLst/>
          </a:prstGeom>
          <a:noFill/>
        </p:spPr>
        <p:txBody>
          <a:bodyPr wrap="square" rtlCol="0">
            <a:spAutoFit/>
          </a:bodyPr>
          <a:lstStyle/>
          <a:p>
            <a:pPr algn="dist"/>
            <a:r>
              <a:rPr lang="en-US" altLang="zh-CN" sz="2000" dirty="0">
                <a:solidFill>
                  <a:srgbClr val="1C4885"/>
                </a:solidFill>
                <a:cs typeface="+mn-ea"/>
                <a:sym typeface="+mn-lt"/>
              </a:rPr>
              <a:t>CONTENT</a:t>
            </a:r>
            <a:endParaRPr lang="zh-CN" altLang="en-US" sz="2000" dirty="0">
              <a:solidFill>
                <a:srgbClr val="1C4885"/>
              </a:solidFill>
              <a:cs typeface="+mn-ea"/>
              <a:sym typeface="+mn-lt"/>
            </a:endParaRPr>
          </a:p>
        </p:txBody>
      </p:sp>
      <p:sp>
        <p:nvSpPr>
          <p:cNvPr id="9" name="椭圆 8"/>
          <p:cNvSpPr/>
          <p:nvPr/>
        </p:nvSpPr>
        <p:spPr>
          <a:xfrm>
            <a:off x="2021995" y="2750246"/>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01</a:t>
            </a:r>
            <a:endParaRPr lang="zh-CN" altLang="en-US" sz="1200" b="1" dirty="0">
              <a:solidFill>
                <a:schemeClr val="bg1"/>
              </a:solidFill>
              <a:cs typeface="+mn-ea"/>
              <a:sym typeface="+mn-lt"/>
            </a:endParaRPr>
          </a:p>
        </p:txBody>
      </p:sp>
      <p:sp>
        <p:nvSpPr>
          <p:cNvPr id="10" name="文本框 9"/>
          <p:cNvSpPr txBox="1"/>
          <p:nvPr/>
        </p:nvSpPr>
        <p:spPr>
          <a:xfrm>
            <a:off x="2786492" y="2742411"/>
            <a:ext cx="1990831" cy="461665"/>
          </a:xfrm>
          <a:prstGeom prst="rect">
            <a:avLst/>
          </a:prstGeom>
          <a:noFill/>
        </p:spPr>
        <p:txBody>
          <a:bodyPr wrap="square" rtlCol="0">
            <a:spAutoFit/>
          </a:bodyPr>
          <a:lstStyle/>
          <a:p>
            <a:pPr algn="dist"/>
            <a:r>
              <a:rPr lang="zh-CN" altLang="en-US" sz="2400" dirty="0">
                <a:solidFill>
                  <a:srgbClr val="1C4885"/>
                </a:solidFill>
                <a:cs typeface="+mn-ea"/>
                <a:sym typeface="+mn-lt"/>
              </a:rPr>
              <a:t>项目背景</a:t>
            </a:r>
          </a:p>
        </p:txBody>
      </p:sp>
      <p:sp>
        <p:nvSpPr>
          <p:cNvPr id="11" name="文本框 10"/>
          <p:cNvSpPr txBox="1"/>
          <p:nvPr/>
        </p:nvSpPr>
        <p:spPr>
          <a:xfrm>
            <a:off x="2854095" y="3176188"/>
            <a:ext cx="2275795" cy="307777"/>
          </a:xfrm>
          <a:prstGeom prst="rect">
            <a:avLst/>
          </a:prstGeom>
          <a:noFill/>
        </p:spPr>
        <p:txBody>
          <a:bodyPr wrap="square" rtlCol="0">
            <a:spAutoFit/>
          </a:bodyPr>
          <a:lstStyle/>
          <a:p>
            <a:pPr algn="dist"/>
            <a:r>
              <a:rPr lang="en-US" altLang="zh-CN" sz="1400" dirty="0">
                <a:cs typeface="+mn-ea"/>
                <a:sym typeface="+mn-lt"/>
              </a:rPr>
              <a:t>Project Background</a:t>
            </a:r>
            <a:endParaRPr lang="zh-CN" altLang="en-US" sz="1400" dirty="0">
              <a:cs typeface="+mn-ea"/>
              <a:sym typeface="+mn-lt"/>
            </a:endParaRPr>
          </a:p>
        </p:txBody>
      </p:sp>
      <p:sp>
        <p:nvSpPr>
          <p:cNvPr id="12" name="椭圆 11"/>
          <p:cNvSpPr/>
          <p:nvPr/>
        </p:nvSpPr>
        <p:spPr>
          <a:xfrm>
            <a:off x="6114703" y="3873357"/>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04</a:t>
            </a:r>
            <a:endParaRPr lang="zh-CN" altLang="en-US" sz="1200" b="1" dirty="0">
              <a:solidFill>
                <a:schemeClr val="bg1"/>
              </a:solidFill>
              <a:cs typeface="+mn-ea"/>
              <a:sym typeface="+mn-lt"/>
            </a:endParaRPr>
          </a:p>
        </p:txBody>
      </p:sp>
      <p:pic>
        <p:nvPicPr>
          <p:cNvPr id="22" name="图片 21">
            <a:extLst>
              <a:ext uri="{FF2B5EF4-FFF2-40B4-BE49-F238E27FC236}">
                <a16:creationId xmlns:a16="http://schemas.microsoft.com/office/drawing/2014/main" id="{BB4010A3-E19D-4532-91A0-A311B8D12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
        <p:nvSpPr>
          <p:cNvPr id="21" name="椭圆 20">
            <a:extLst>
              <a:ext uri="{FF2B5EF4-FFF2-40B4-BE49-F238E27FC236}">
                <a16:creationId xmlns:a16="http://schemas.microsoft.com/office/drawing/2014/main" id="{CE78386A-9E3D-4888-8868-90CA37B7C77F}"/>
              </a:ext>
            </a:extLst>
          </p:cNvPr>
          <p:cNvSpPr/>
          <p:nvPr/>
        </p:nvSpPr>
        <p:spPr>
          <a:xfrm>
            <a:off x="6114701" y="2742778"/>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02</a:t>
            </a:r>
            <a:endParaRPr lang="zh-CN" altLang="en-US" sz="1200" b="1" dirty="0">
              <a:solidFill>
                <a:schemeClr val="bg1"/>
              </a:solidFill>
              <a:cs typeface="+mn-ea"/>
              <a:sym typeface="+mn-lt"/>
            </a:endParaRPr>
          </a:p>
        </p:txBody>
      </p:sp>
      <p:sp>
        <p:nvSpPr>
          <p:cNvPr id="23" name="文本框 22">
            <a:extLst>
              <a:ext uri="{FF2B5EF4-FFF2-40B4-BE49-F238E27FC236}">
                <a16:creationId xmlns:a16="http://schemas.microsoft.com/office/drawing/2014/main" id="{27B6388F-3147-4D5A-A3DC-3D545EDDDA41}"/>
              </a:ext>
            </a:extLst>
          </p:cNvPr>
          <p:cNvSpPr txBox="1"/>
          <p:nvPr/>
        </p:nvSpPr>
        <p:spPr>
          <a:xfrm>
            <a:off x="6879198" y="2734943"/>
            <a:ext cx="2700737" cy="461665"/>
          </a:xfrm>
          <a:prstGeom prst="rect">
            <a:avLst/>
          </a:prstGeom>
          <a:noFill/>
        </p:spPr>
        <p:txBody>
          <a:bodyPr wrap="square" rtlCol="0">
            <a:spAutoFit/>
          </a:bodyPr>
          <a:lstStyle/>
          <a:p>
            <a:pPr algn="dist"/>
            <a:r>
              <a:rPr lang="zh-CN" altLang="en-US" sz="2400" dirty="0">
                <a:solidFill>
                  <a:srgbClr val="1C4885"/>
                </a:solidFill>
                <a:cs typeface="+mn-ea"/>
                <a:sym typeface="+mn-lt"/>
              </a:rPr>
              <a:t>前端页面设计</a:t>
            </a:r>
          </a:p>
        </p:txBody>
      </p:sp>
      <p:sp>
        <p:nvSpPr>
          <p:cNvPr id="24" name="文本框 23">
            <a:extLst>
              <a:ext uri="{FF2B5EF4-FFF2-40B4-BE49-F238E27FC236}">
                <a16:creationId xmlns:a16="http://schemas.microsoft.com/office/drawing/2014/main" id="{90F45EF8-6D07-4D76-89BF-BD3DF2E3BB8E}"/>
              </a:ext>
            </a:extLst>
          </p:cNvPr>
          <p:cNvSpPr txBox="1"/>
          <p:nvPr/>
        </p:nvSpPr>
        <p:spPr>
          <a:xfrm>
            <a:off x="6946801" y="3168720"/>
            <a:ext cx="2275795" cy="307777"/>
          </a:xfrm>
          <a:prstGeom prst="rect">
            <a:avLst/>
          </a:prstGeom>
          <a:noFill/>
        </p:spPr>
        <p:txBody>
          <a:bodyPr wrap="square" rtlCol="0">
            <a:spAutoFit/>
          </a:bodyPr>
          <a:lstStyle/>
          <a:p>
            <a:pPr algn="dist"/>
            <a:r>
              <a:rPr lang="en-US" altLang="zh-CN" sz="1400" dirty="0">
                <a:cs typeface="+mn-ea"/>
                <a:sym typeface="+mn-lt"/>
              </a:rPr>
              <a:t>Frontend Design</a:t>
            </a:r>
            <a:endParaRPr lang="zh-CN" altLang="en-US" sz="1400" dirty="0">
              <a:cs typeface="+mn-ea"/>
              <a:sym typeface="+mn-lt"/>
            </a:endParaRPr>
          </a:p>
        </p:txBody>
      </p:sp>
      <p:sp>
        <p:nvSpPr>
          <p:cNvPr id="25" name="椭圆 24">
            <a:extLst>
              <a:ext uri="{FF2B5EF4-FFF2-40B4-BE49-F238E27FC236}">
                <a16:creationId xmlns:a16="http://schemas.microsoft.com/office/drawing/2014/main" id="{576BF52C-4F80-4CA6-95AC-521D79D1F355}"/>
              </a:ext>
            </a:extLst>
          </p:cNvPr>
          <p:cNvSpPr/>
          <p:nvPr/>
        </p:nvSpPr>
        <p:spPr>
          <a:xfrm>
            <a:off x="2020733" y="3846078"/>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03</a:t>
            </a:r>
            <a:endParaRPr lang="zh-CN" altLang="en-US" sz="1200" b="1" dirty="0">
              <a:solidFill>
                <a:schemeClr val="bg1"/>
              </a:solidFill>
              <a:cs typeface="+mn-ea"/>
              <a:sym typeface="+mn-lt"/>
            </a:endParaRPr>
          </a:p>
        </p:txBody>
      </p:sp>
      <p:sp>
        <p:nvSpPr>
          <p:cNvPr id="26" name="文本框 25">
            <a:extLst>
              <a:ext uri="{FF2B5EF4-FFF2-40B4-BE49-F238E27FC236}">
                <a16:creationId xmlns:a16="http://schemas.microsoft.com/office/drawing/2014/main" id="{A92C21D4-1D87-4953-BB9E-AC3332C405EB}"/>
              </a:ext>
            </a:extLst>
          </p:cNvPr>
          <p:cNvSpPr txBox="1"/>
          <p:nvPr/>
        </p:nvSpPr>
        <p:spPr>
          <a:xfrm>
            <a:off x="2821823" y="3830070"/>
            <a:ext cx="2959049" cy="461665"/>
          </a:xfrm>
          <a:prstGeom prst="rect">
            <a:avLst/>
          </a:prstGeom>
          <a:noFill/>
        </p:spPr>
        <p:txBody>
          <a:bodyPr wrap="square" rtlCol="0">
            <a:spAutoFit/>
          </a:bodyPr>
          <a:lstStyle/>
          <a:p>
            <a:pPr algn="dist"/>
            <a:r>
              <a:rPr lang="zh-CN" altLang="en-US" sz="2400" dirty="0">
                <a:solidFill>
                  <a:srgbClr val="1C4885"/>
                </a:solidFill>
                <a:cs typeface="+mn-ea"/>
                <a:sym typeface="+mn-lt"/>
              </a:rPr>
              <a:t>框架与数据库设计</a:t>
            </a:r>
          </a:p>
        </p:txBody>
      </p:sp>
      <p:sp>
        <p:nvSpPr>
          <p:cNvPr id="27" name="文本框 26">
            <a:extLst>
              <a:ext uri="{FF2B5EF4-FFF2-40B4-BE49-F238E27FC236}">
                <a16:creationId xmlns:a16="http://schemas.microsoft.com/office/drawing/2014/main" id="{FEFAB57D-4AEC-49D2-A540-EF569A0349D2}"/>
              </a:ext>
            </a:extLst>
          </p:cNvPr>
          <p:cNvSpPr txBox="1"/>
          <p:nvPr/>
        </p:nvSpPr>
        <p:spPr>
          <a:xfrm>
            <a:off x="2889426" y="4263848"/>
            <a:ext cx="2606858" cy="307777"/>
          </a:xfrm>
          <a:prstGeom prst="rect">
            <a:avLst/>
          </a:prstGeom>
          <a:noFill/>
        </p:spPr>
        <p:txBody>
          <a:bodyPr wrap="square" rtlCol="0">
            <a:spAutoFit/>
          </a:bodyPr>
          <a:lstStyle/>
          <a:p>
            <a:pPr algn="dist"/>
            <a:r>
              <a:rPr lang="en-US" altLang="zh-CN" sz="1400" dirty="0">
                <a:cs typeface="+mn-ea"/>
                <a:sym typeface="+mn-lt"/>
              </a:rPr>
              <a:t>Backend Design</a:t>
            </a:r>
            <a:endParaRPr lang="zh-CN" altLang="en-US" sz="1400" dirty="0">
              <a:cs typeface="+mn-ea"/>
              <a:sym typeface="+mn-lt"/>
            </a:endParaRPr>
          </a:p>
        </p:txBody>
      </p:sp>
      <p:sp>
        <p:nvSpPr>
          <p:cNvPr id="28" name="文本框 27">
            <a:extLst>
              <a:ext uri="{FF2B5EF4-FFF2-40B4-BE49-F238E27FC236}">
                <a16:creationId xmlns:a16="http://schemas.microsoft.com/office/drawing/2014/main" id="{6E8D7173-67B8-4C04-B84E-6D2FC7AAC486}"/>
              </a:ext>
            </a:extLst>
          </p:cNvPr>
          <p:cNvSpPr txBox="1"/>
          <p:nvPr/>
        </p:nvSpPr>
        <p:spPr>
          <a:xfrm>
            <a:off x="6879198" y="3816468"/>
            <a:ext cx="2757204" cy="461665"/>
          </a:xfrm>
          <a:prstGeom prst="rect">
            <a:avLst/>
          </a:prstGeom>
          <a:noFill/>
        </p:spPr>
        <p:txBody>
          <a:bodyPr wrap="square" rtlCol="0">
            <a:spAutoFit/>
          </a:bodyPr>
          <a:lstStyle/>
          <a:p>
            <a:pPr algn="dist"/>
            <a:r>
              <a:rPr lang="zh-CN" altLang="en-US" sz="2400" dirty="0">
                <a:solidFill>
                  <a:srgbClr val="1C4885"/>
                </a:solidFill>
                <a:cs typeface="+mn-ea"/>
                <a:sym typeface="+mn-lt"/>
              </a:rPr>
              <a:t>预测模型原理</a:t>
            </a:r>
          </a:p>
        </p:txBody>
      </p:sp>
      <p:sp>
        <p:nvSpPr>
          <p:cNvPr id="29" name="文本框 28">
            <a:extLst>
              <a:ext uri="{FF2B5EF4-FFF2-40B4-BE49-F238E27FC236}">
                <a16:creationId xmlns:a16="http://schemas.microsoft.com/office/drawing/2014/main" id="{29877C4A-BAD9-473B-BE08-2F10F454D402}"/>
              </a:ext>
            </a:extLst>
          </p:cNvPr>
          <p:cNvSpPr txBox="1"/>
          <p:nvPr/>
        </p:nvSpPr>
        <p:spPr>
          <a:xfrm>
            <a:off x="6952937" y="4270034"/>
            <a:ext cx="1537045" cy="307777"/>
          </a:xfrm>
          <a:prstGeom prst="rect">
            <a:avLst/>
          </a:prstGeom>
          <a:noFill/>
        </p:spPr>
        <p:txBody>
          <a:bodyPr wrap="square" rtlCol="0">
            <a:spAutoFit/>
          </a:bodyPr>
          <a:lstStyle/>
          <a:p>
            <a:pPr algn="dist"/>
            <a:r>
              <a:rPr lang="en-US" altLang="zh-CN" sz="1400" dirty="0">
                <a:cs typeface="+mn-ea"/>
                <a:sym typeface="+mn-lt"/>
              </a:rPr>
              <a:t>Predict Model</a:t>
            </a:r>
            <a:endParaRPr lang="zh-CN" altLang="en-US" sz="1400" dirty="0">
              <a:cs typeface="+mn-ea"/>
              <a:sym typeface="+mn-lt"/>
            </a:endParaRPr>
          </a:p>
        </p:txBody>
      </p:sp>
      <p:sp>
        <p:nvSpPr>
          <p:cNvPr id="20" name="椭圆 19">
            <a:extLst>
              <a:ext uri="{FF2B5EF4-FFF2-40B4-BE49-F238E27FC236}">
                <a16:creationId xmlns:a16="http://schemas.microsoft.com/office/drawing/2014/main" id="{FF5FADBF-1A21-43AD-A600-982CB2116A74}"/>
              </a:ext>
            </a:extLst>
          </p:cNvPr>
          <p:cNvSpPr/>
          <p:nvPr/>
        </p:nvSpPr>
        <p:spPr>
          <a:xfrm>
            <a:off x="2054472" y="4931418"/>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05</a:t>
            </a:r>
            <a:endParaRPr lang="zh-CN" altLang="en-US" sz="1200" b="1" dirty="0">
              <a:solidFill>
                <a:schemeClr val="bg1"/>
              </a:solidFill>
              <a:cs typeface="+mn-ea"/>
              <a:sym typeface="+mn-lt"/>
            </a:endParaRPr>
          </a:p>
        </p:txBody>
      </p:sp>
      <p:sp>
        <p:nvSpPr>
          <p:cNvPr id="30" name="文本框 29">
            <a:extLst>
              <a:ext uri="{FF2B5EF4-FFF2-40B4-BE49-F238E27FC236}">
                <a16:creationId xmlns:a16="http://schemas.microsoft.com/office/drawing/2014/main" id="{9645E974-3F0F-4A16-B9B2-46A97A4AB208}"/>
              </a:ext>
            </a:extLst>
          </p:cNvPr>
          <p:cNvSpPr txBox="1"/>
          <p:nvPr/>
        </p:nvSpPr>
        <p:spPr>
          <a:xfrm>
            <a:off x="2821533" y="4931418"/>
            <a:ext cx="1955790" cy="461665"/>
          </a:xfrm>
          <a:prstGeom prst="rect">
            <a:avLst/>
          </a:prstGeom>
          <a:noFill/>
        </p:spPr>
        <p:txBody>
          <a:bodyPr wrap="square" rtlCol="0">
            <a:spAutoFit/>
          </a:bodyPr>
          <a:lstStyle/>
          <a:p>
            <a:pPr algn="dist"/>
            <a:r>
              <a:rPr lang="zh-CN" altLang="en-US" sz="2400" dirty="0">
                <a:solidFill>
                  <a:srgbClr val="1C4885"/>
                </a:solidFill>
                <a:cs typeface="+mn-ea"/>
                <a:sym typeface="+mn-lt"/>
              </a:rPr>
              <a:t>团队合作</a:t>
            </a:r>
          </a:p>
        </p:txBody>
      </p:sp>
      <p:sp>
        <p:nvSpPr>
          <p:cNvPr id="31" name="文本框 30">
            <a:extLst>
              <a:ext uri="{FF2B5EF4-FFF2-40B4-BE49-F238E27FC236}">
                <a16:creationId xmlns:a16="http://schemas.microsoft.com/office/drawing/2014/main" id="{4D44FAF6-A641-4B05-B33D-F7EB41760040}"/>
              </a:ext>
            </a:extLst>
          </p:cNvPr>
          <p:cNvSpPr txBox="1"/>
          <p:nvPr/>
        </p:nvSpPr>
        <p:spPr>
          <a:xfrm>
            <a:off x="2895272" y="5364697"/>
            <a:ext cx="1537045" cy="307777"/>
          </a:xfrm>
          <a:prstGeom prst="rect">
            <a:avLst/>
          </a:prstGeom>
          <a:noFill/>
        </p:spPr>
        <p:txBody>
          <a:bodyPr wrap="square" rtlCol="0">
            <a:spAutoFit/>
          </a:bodyPr>
          <a:lstStyle/>
          <a:p>
            <a:pPr algn="dist"/>
            <a:r>
              <a:rPr lang="en-US" altLang="zh-CN" sz="1400" dirty="0">
                <a:cs typeface="+mn-ea"/>
                <a:sym typeface="+mn-lt"/>
              </a:rPr>
              <a:t>Teamwork</a:t>
            </a:r>
            <a:endParaRPr lang="zh-CN" altLang="en-US" sz="1400" dirty="0">
              <a:cs typeface="+mn-ea"/>
              <a:sym typeface="+mn-lt"/>
            </a:endParaRPr>
          </a:p>
        </p:txBody>
      </p:sp>
      <p:sp>
        <p:nvSpPr>
          <p:cNvPr id="32" name="椭圆 31">
            <a:extLst>
              <a:ext uri="{FF2B5EF4-FFF2-40B4-BE49-F238E27FC236}">
                <a16:creationId xmlns:a16="http://schemas.microsoft.com/office/drawing/2014/main" id="{82FE5BBF-7908-4863-A5AC-4DA4D598F570}"/>
              </a:ext>
            </a:extLst>
          </p:cNvPr>
          <p:cNvSpPr/>
          <p:nvPr/>
        </p:nvSpPr>
        <p:spPr>
          <a:xfrm>
            <a:off x="6114701" y="4922257"/>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06</a:t>
            </a:r>
            <a:endParaRPr lang="zh-CN" altLang="en-US" sz="1200" b="1" dirty="0">
              <a:solidFill>
                <a:schemeClr val="bg1"/>
              </a:solidFill>
              <a:cs typeface="+mn-ea"/>
              <a:sym typeface="+mn-lt"/>
            </a:endParaRPr>
          </a:p>
        </p:txBody>
      </p:sp>
      <p:sp>
        <p:nvSpPr>
          <p:cNvPr id="33" name="文本框 32">
            <a:extLst>
              <a:ext uri="{FF2B5EF4-FFF2-40B4-BE49-F238E27FC236}">
                <a16:creationId xmlns:a16="http://schemas.microsoft.com/office/drawing/2014/main" id="{AD0E1B62-53E4-488B-BB21-B706347B135D}"/>
              </a:ext>
            </a:extLst>
          </p:cNvPr>
          <p:cNvSpPr txBox="1"/>
          <p:nvPr/>
        </p:nvSpPr>
        <p:spPr>
          <a:xfrm>
            <a:off x="6952938" y="5340783"/>
            <a:ext cx="1957703" cy="307777"/>
          </a:xfrm>
          <a:prstGeom prst="rect">
            <a:avLst/>
          </a:prstGeom>
          <a:noFill/>
        </p:spPr>
        <p:txBody>
          <a:bodyPr wrap="square" rtlCol="0">
            <a:spAutoFit/>
          </a:bodyPr>
          <a:lstStyle/>
          <a:p>
            <a:pPr algn="dist"/>
            <a:r>
              <a:rPr lang="en-US" altLang="zh-CN" sz="1400" dirty="0">
                <a:cs typeface="+mn-ea"/>
                <a:sym typeface="+mn-lt"/>
              </a:rPr>
              <a:t>Prototype Display</a:t>
            </a:r>
            <a:endParaRPr lang="zh-CN" altLang="en-US" sz="1400" dirty="0">
              <a:cs typeface="+mn-ea"/>
              <a:sym typeface="+mn-lt"/>
            </a:endParaRPr>
          </a:p>
        </p:txBody>
      </p:sp>
      <p:sp>
        <p:nvSpPr>
          <p:cNvPr id="34" name="文本框 33">
            <a:extLst>
              <a:ext uri="{FF2B5EF4-FFF2-40B4-BE49-F238E27FC236}">
                <a16:creationId xmlns:a16="http://schemas.microsoft.com/office/drawing/2014/main" id="{902AA707-4755-4CA9-90A8-F2BF7BA22795}"/>
              </a:ext>
            </a:extLst>
          </p:cNvPr>
          <p:cNvSpPr txBox="1"/>
          <p:nvPr/>
        </p:nvSpPr>
        <p:spPr>
          <a:xfrm>
            <a:off x="6879198" y="4922257"/>
            <a:ext cx="1957704" cy="461665"/>
          </a:xfrm>
          <a:prstGeom prst="rect">
            <a:avLst/>
          </a:prstGeom>
          <a:noFill/>
        </p:spPr>
        <p:txBody>
          <a:bodyPr wrap="square" rtlCol="0">
            <a:spAutoFit/>
          </a:bodyPr>
          <a:lstStyle/>
          <a:p>
            <a:pPr algn="dist"/>
            <a:r>
              <a:rPr lang="zh-CN" altLang="en-US" sz="2400" dirty="0">
                <a:solidFill>
                  <a:srgbClr val="1C4885"/>
                </a:solidFill>
                <a:cs typeface="+mn-ea"/>
                <a:sym typeface="+mn-lt"/>
              </a:rPr>
              <a:t>原型展示</a:t>
            </a:r>
          </a:p>
        </p:txBody>
      </p:sp>
    </p:spTree>
    <p:extLst>
      <p:ext uri="{BB962C8B-B14F-4D97-AF65-F5344CB8AC3E}">
        <p14:creationId xmlns:p14="http://schemas.microsoft.com/office/powerpoint/2010/main" val="2602993393"/>
      </p:ext>
    </p:extLst>
  </p:cSld>
  <p:clrMapOvr>
    <a:masterClrMapping/>
  </p:clrMapOvr>
  <p:transition spd="slow" advTm="5566">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47815" y="2781300"/>
            <a:ext cx="5544185" cy="153035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2" name="文本框 1"/>
          <p:cNvSpPr txBox="1"/>
          <p:nvPr/>
        </p:nvSpPr>
        <p:spPr>
          <a:xfrm>
            <a:off x="882405" y="1422575"/>
            <a:ext cx="7835900" cy="521970"/>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最小二乘多项式拟合</a:t>
            </a:r>
          </a:p>
        </p:txBody>
      </p:sp>
      <p:sp>
        <p:nvSpPr>
          <p:cNvPr id="8" name="文本框 7"/>
          <p:cNvSpPr txBox="1"/>
          <p:nvPr/>
        </p:nvSpPr>
        <p:spPr>
          <a:xfrm>
            <a:off x="550850" y="2277672"/>
            <a:ext cx="5467611" cy="2784475"/>
          </a:xfrm>
          <a:prstGeom prst="rect">
            <a:avLst/>
          </a:prstGeom>
          <a:noFill/>
        </p:spPr>
        <p:txBody>
          <a:bodyPr wrap="square" rtlCol="0">
            <a:spAutoFit/>
          </a:bodyPr>
          <a:lstStyle/>
          <a:p>
            <a:pPr>
              <a:lnSpc>
                <a:spcPts val="3500"/>
              </a:lnSpc>
            </a:pPr>
            <a:r>
              <a:rPr lang="en-US" altLang="zh-CN" sz="2400" dirty="0">
                <a:latin typeface="等线" panose="02010600030101010101" pitchFamily="2" charset="-122"/>
                <a:ea typeface="等线" panose="02010600030101010101" pitchFamily="2" charset="-122"/>
              </a:rPr>
              <a:t>       </a:t>
            </a:r>
            <a:r>
              <a:rPr lang="zh-CN" altLang="en-US" sz="2400" b="1" dirty="0">
                <a:latin typeface="等线" panose="02010600030101010101" pitchFamily="2" charset="-122"/>
                <a:ea typeface="等线" panose="02010600030101010101" pitchFamily="2" charset="-122"/>
              </a:rPr>
              <a:t>定义：</a:t>
            </a:r>
            <a:r>
              <a:rPr sz="2400" dirty="0">
                <a:latin typeface="等线" panose="02010600030101010101" pitchFamily="2" charset="-122"/>
                <a:ea typeface="等线" panose="02010600030101010101" pitchFamily="2" charset="-122"/>
              </a:rPr>
              <a:t>根据给定的m个点,并不要求这条曲线精确地经过这些点，而是曲线y=f(x)的近似曲线y= φ(x)。按偏差平方和最小的原则选取拟合曲线，并且采取二项式方程为拟合曲线的方法,称为最小二乘法。</a:t>
            </a:r>
            <a:endParaRPr lang="en-US" altLang="zh-CN" sz="2400" dirty="0">
              <a:latin typeface="等线" panose="02010600030101010101" pitchFamily="2" charset="-122"/>
              <a:ea typeface="等线" panose="02010600030101010101" pitchFamily="2" charset="-122"/>
            </a:endParaRPr>
          </a:p>
        </p:txBody>
      </p:sp>
      <p:sp>
        <p:nvSpPr>
          <p:cNvPr id="11" name="文本框 10"/>
          <p:cNvSpPr txBox="1"/>
          <p:nvPr/>
        </p:nvSpPr>
        <p:spPr>
          <a:xfrm>
            <a:off x="262285"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算法介绍</a:t>
            </a:r>
          </a:p>
        </p:txBody>
      </p:sp>
      <p:sp>
        <p:nvSpPr>
          <p:cNvPr id="12" name="文本框 11"/>
          <p:cNvSpPr txBox="1"/>
          <p:nvPr/>
        </p:nvSpPr>
        <p:spPr>
          <a:xfrm>
            <a:off x="882405"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Algorithm Introduction</a:t>
            </a:r>
            <a:endParaRPr lang="zh-CN" altLang="en-US" sz="1400" dirty="0">
              <a:solidFill>
                <a:schemeClr val="tx1">
                  <a:lumMod val="85000"/>
                  <a:lumOff val="15000"/>
                </a:schemeClr>
              </a:solidFill>
              <a:cs typeface="+mn-ea"/>
              <a:sym typeface="+mn-lt"/>
            </a:endParaRPr>
          </a:p>
        </p:txBody>
      </p:sp>
      <p:cxnSp>
        <p:nvCxnSpPr>
          <p:cNvPr id="13" name="直接连接符 12"/>
          <p:cNvCxnSpPr/>
          <p:nvPr/>
        </p:nvCxnSpPr>
        <p:spPr>
          <a:xfrm>
            <a:off x="774169"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5" name="图片 25" descr="1335513989_1760"/>
          <p:cNvPicPr>
            <a:picLocks noChangeAspect="1"/>
          </p:cNvPicPr>
          <p:nvPr/>
        </p:nvPicPr>
        <p:blipFill>
          <a:blip r:embed="rId5"/>
          <a:stretch>
            <a:fillRect/>
          </a:stretch>
        </p:blipFill>
        <p:spPr>
          <a:xfrm>
            <a:off x="7727633" y="3190875"/>
            <a:ext cx="3568065" cy="711200"/>
          </a:xfrm>
          <a:prstGeom prst="rect">
            <a:avLst/>
          </a:prstGeom>
        </p:spPr>
      </p:pic>
      <p:sp>
        <p:nvSpPr>
          <p:cNvPr id="6" name="文本框 5"/>
          <p:cNvSpPr txBox="1"/>
          <p:nvPr/>
        </p:nvSpPr>
        <p:spPr>
          <a:xfrm>
            <a:off x="8505825" y="4585970"/>
            <a:ext cx="2011680" cy="368300"/>
          </a:xfrm>
          <a:prstGeom prst="rect">
            <a:avLst/>
          </a:prstGeom>
          <a:noFill/>
        </p:spPr>
        <p:txBody>
          <a:bodyPr wrap="none" rtlCol="0">
            <a:spAutoFit/>
          </a:bodyPr>
          <a:lstStyle/>
          <a:p>
            <a:pPr algn="l"/>
            <a:r>
              <a:rPr lang="zh-CN" altLang="en-US"/>
              <a:t>使偏差平方和最小</a:t>
            </a:r>
          </a:p>
        </p:txBody>
      </p:sp>
    </p:spTree>
    <p:custDataLst>
      <p:tags r:id="rId1"/>
    </p:custDataLst>
  </p:cSld>
  <p:clrMapOvr>
    <a:masterClrMapping/>
  </p:clrMapOvr>
  <p:transition spd="slow" advTm="3555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197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预测模型</a:t>
            </a:r>
          </a:p>
        </p:txBody>
      </p:sp>
      <p:sp>
        <p:nvSpPr>
          <p:cNvPr id="5" name="文本框 4"/>
          <p:cNvSpPr txBox="1"/>
          <p:nvPr/>
        </p:nvSpPr>
        <p:spPr>
          <a:xfrm>
            <a:off x="904649" y="840662"/>
            <a:ext cx="3121165" cy="306705"/>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PREDICT MODEL</a:t>
            </a: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11" name="矩形 10"/>
          <p:cNvSpPr/>
          <p:nvPr/>
        </p:nvSpPr>
        <p:spPr>
          <a:xfrm>
            <a:off x="-3" y="2431497"/>
            <a:ext cx="7181847" cy="2708062"/>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01576" y="2626989"/>
            <a:ext cx="6978691" cy="2120196"/>
          </a:xfrm>
          <a:prstGeom prst="rect">
            <a:avLst/>
          </a:prstGeom>
          <a:noFill/>
        </p:spPr>
        <p:txBody>
          <a:bodyPr wrap="square" rtlCol="0">
            <a:spAutoFit/>
          </a:bodyPr>
          <a:lstStyle/>
          <a:p>
            <a:pPr marL="342900" indent="-342900" algn="just">
              <a:lnSpc>
                <a:spcPct val="150000"/>
              </a:lnSpc>
              <a:buAutoNum type="arabicPeriod"/>
            </a:pPr>
            <a:r>
              <a:rPr lang="zh-CN" altLang="en-US" dirty="0">
                <a:solidFill>
                  <a:schemeClr val="bg1"/>
                </a:solidFill>
                <a:cs typeface="+mn-ea"/>
                <a:sym typeface="+mn-lt"/>
              </a:rPr>
              <a:t>对总数据进行处理，分割每个国家的数据</a:t>
            </a:r>
          </a:p>
          <a:p>
            <a:pPr marL="342900" indent="-342900" algn="just">
              <a:lnSpc>
                <a:spcPct val="150000"/>
              </a:lnSpc>
              <a:buAutoNum type="arabicPeriod"/>
            </a:pPr>
            <a:r>
              <a:rPr lang="zh-CN" altLang="en-US" dirty="0">
                <a:solidFill>
                  <a:schemeClr val="bg1"/>
                </a:solidFill>
                <a:cs typeface="+mn-ea"/>
                <a:sym typeface="+mn-lt"/>
              </a:rPr>
              <a:t>对每个国家的数据进行数据清洗，将一些错误数据筛选掉</a:t>
            </a:r>
          </a:p>
          <a:p>
            <a:pPr marL="342900" indent="-342900" algn="just">
              <a:lnSpc>
                <a:spcPct val="150000"/>
              </a:lnSpc>
              <a:buAutoNum type="arabicPeriod"/>
            </a:pPr>
            <a:r>
              <a:rPr lang="zh-CN" altLang="en-US" dirty="0">
                <a:solidFill>
                  <a:schemeClr val="bg1"/>
                </a:solidFill>
                <a:cs typeface="+mn-ea"/>
                <a:sym typeface="+mn-lt"/>
              </a:rPr>
              <a:t>对每个国家的数据进行最小二乘多项式拟合，通过对不同阶数多项式的拟合，来获取最符合的拟合曲线，获取多项式系数</a:t>
            </a:r>
          </a:p>
          <a:p>
            <a:pPr marL="342900" indent="-342900" algn="just">
              <a:lnSpc>
                <a:spcPct val="150000"/>
              </a:lnSpc>
              <a:buAutoNum type="arabicPeriod"/>
            </a:pPr>
            <a:r>
              <a:rPr lang="zh-CN" altLang="en-US" dirty="0">
                <a:solidFill>
                  <a:schemeClr val="bg1"/>
                </a:solidFill>
                <a:cs typeface="+mn-ea"/>
                <a:sym typeface="+mn-lt"/>
              </a:rPr>
              <a:t>通过获取的拟合曲线预测未来几天的预测确诊人数</a:t>
            </a:r>
          </a:p>
        </p:txBody>
      </p:sp>
      <p:pic>
        <p:nvPicPr>
          <p:cNvPr id="3" name="图片 2" descr="澳大利亚"/>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7484427" y="2025649"/>
            <a:ext cx="4818698" cy="3212465"/>
          </a:xfrm>
          <a:prstGeom prst="rect">
            <a:avLst/>
          </a:prstGeom>
        </p:spPr>
      </p:pic>
      <p:sp>
        <p:nvSpPr>
          <p:cNvPr id="7" name="文本框 6"/>
          <p:cNvSpPr txBox="1"/>
          <p:nvPr/>
        </p:nvSpPr>
        <p:spPr>
          <a:xfrm>
            <a:off x="8769985" y="5785485"/>
            <a:ext cx="2011680" cy="368300"/>
          </a:xfrm>
          <a:prstGeom prst="rect">
            <a:avLst/>
          </a:prstGeom>
          <a:noFill/>
        </p:spPr>
        <p:txBody>
          <a:bodyPr wrap="none" rtlCol="0">
            <a:spAutoFit/>
          </a:bodyPr>
          <a:lstStyle/>
          <a:p>
            <a:r>
              <a:rPr lang="zh-CN" altLang="en-US"/>
              <a:t>澳大利亚拟合曲线</a:t>
            </a:r>
          </a:p>
        </p:txBody>
      </p:sp>
    </p:spTree>
    <p:custDataLst>
      <p:tags r:id="rId1"/>
    </p:custDataLst>
  </p:cSld>
  <p:clrMapOvr>
    <a:masterClrMapping/>
  </p:clrMapOvr>
  <p:transition spd="slow" advTm="35555">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5</a:t>
            </a:r>
            <a:endParaRPr lang="zh-CN" altLang="en-US" sz="13800" b="1" dirty="0">
              <a:solidFill>
                <a:schemeClr val="bg1"/>
              </a:solidFill>
              <a:cs typeface="+mn-ea"/>
              <a:sym typeface="+mn-lt"/>
            </a:endParaRPr>
          </a:p>
        </p:txBody>
      </p:sp>
      <p:sp>
        <p:nvSpPr>
          <p:cNvPr id="8" name="文本框 7"/>
          <p:cNvSpPr txBox="1"/>
          <p:nvPr/>
        </p:nvSpPr>
        <p:spPr>
          <a:xfrm>
            <a:off x="4476985" y="2420811"/>
            <a:ext cx="5760360" cy="769441"/>
          </a:xfrm>
          <a:prstGeom prst="rect">
            <a:avLst/>
          </a:prstGeom>
          <a:noFill/>
        </p:spPr>
        <p:txBody>
          <a:bodyPr wrap="square" rtlCol="0">
            <a:spAutoFit/>
          </a:bodyPr>
          <a:lstStyle/>
          <a:p>
            <a:pPr algn="dist"/>
            <a:r>
              <a:rPr lang="zh-CN" altLang="en-US" sz="4400" dirty="0">
                <a:solidFill>
                  <a:srgbClr val="1C4885"/>
                </a:solidFill>
                <a:cs typeface="+mn-ea"/>
                <a:sym typeface="+mn-lt"/>
              </a:rPr>
              <a:t>团队合作</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548210" y="3520778"/>
            <a:ext cx="4041311" cy="338554"/>
          </a:xfrm>
          <a:prstGeom prst="rect">
            <a:avLst/>
          </a:prstGeom>
          <a:noFill/>
        </p:spPr>
        <p:txBody>
          <a:bodyPr wrap="square" rtlCol="0">
            <a:spAutoFit/>
          </a:bodyPr>
          <a:lstStyle/>
          <a:p>
            <a:pPr algn="dist"/>
            <a:r>
              <a:rPr lang="en-US" altLang="zh-CN" sz="1600" dirty="0">
                <a:solidFill>
                  <a:schemeClr val="tx1">
                    <a:lumMod val="85000"/>
                    <a:lumOff val="15000"/>
                  </a:schemeClr>
                </a:solidFill>
                <a:cs typeface="+mn-ea"/>
                <a:sym typeface="+mn-lt"/>
              </a:rPr>
              <a:t>How does our team work together</a:t>
            </a:r>
            <a:r>
              <a:rPr lang="zh-CN" altLang="en-US" sz="1600" dirty="0">
                <a:solidFill>
                  <a:schemeClr val="tx1">
                    <a:lumMod val="85000"/>
                    <a:lumOff val="15000"/>
                  </a:schemeClr>
                </a:solidFill>
                <a:cs typeface="+mn-ea"/>
                <a:sym typeface="+mn-lt"/>
              </a:rPr>
              <a:t>？</a:t>
            </a:r>
          </a:p>
        </p:txBody>
      </p:sp>
      <p:pic>
        <p:nvPicPr>
          <p:cNvPr id="11" name="图片 10">
            <a:extLst>
              <a:ext uri="{FF2B5EF4-FFF2-40B4-BE49-F238E27FC236}">
                <a16:creationId xmlns:a16="http://schemas.microsoft.com/office/drawing/2014/main" id="{0069407E-921D-40DF-B6A9-85D5D6D692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2577315452"/>
      </p:ext>
    </p:extLst>
  </p:cSld>
  <p:clrMapOvr>
    <a:masterClrMapping/>
  </p:clrMapOvr>
  <p:transition spd="slow" advTm="844">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40992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项目甘特图</a:t>
            </a:r>
          </a:p>
        </p:txBody>
      </p:sp>
      <p:sp>
        <p:nvSpPr>
          <p:cNvPr id="5" name="文本框 4"/>
          <p:cNvSpPr txBox="1"/>
          <p:nvPr/>
        </p:nvSpPr>
        <p:spPr>
          <a:xfrm>
            <a:off x="904649" y="840662"/>
            <a:ext cx="2251507" cy="307777"/>
          </a:xfrm>
          <a:prstGeom prst="rect">
            <a:avLst/>
          </a:prstGeom>
          <a:noFill/>
        </p:spPr>
        <p:txBody>
          <a:bodyPr wrap="square" rtlCol="0">
            <a:spAutoFit/>
          </a:bodyPr>
          <a:lstStyle/>
          <a:p>
            <a:pPr algn="dist"/>
            <a:r>
              <a:rPr lang="en-US" altLang="zh-CN" sz="1400" dirty="0"/>
              <a:t>Gantt chart</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30125" y="3116660"/>
            <a:ext cx="4640940" cy="1323439"/>
          </a:xfrm>
          <a:prstGeom prst="rect">
            <a:avLst/>
          </a:prstGeom>
          <a:noFill/>
        </p:spPr>
        <p:txBody>
          <a:bodyPr wrap="square" rtlCol="0">
            <a:spAutoFit/>
          </a:bodyPr>
          <a:lstStyle/>
          <a:p>
            <a:pPr algn="just"/>
            <a:r>
              <a:rPr lang="zh-CN" altLang="en-US" sz="1600" dirty="0">
                <a:solidFill>
                  <a:schemeClr val="bg1"/>
                </a:solidFill>
                <a:cs typeface="+mn-ea"/>
                <a:sym typeface="+mn-lt"/>
              </a:rPr>
              <a:t>我们每周进行一次冲刺</a:t>
            </a:r>
            <a:r>
              <a:rPr lang="en-US" altLang="zh-CN" sz="1600" dirty="0">
                <a:solidFill>
                  <a:schemeClr val="bg1"/>
                </a:solidFill>
                <a:cs typeface="+mn-ea"/>
                <a:sym typeface="+mn-lt"/>
              </a:rPr>
              <a:t>(Sprint)</a:t>
            </a:r>
            <a:r>
              <a:rPr lang="zh-CN" altLang="en-US" sz="1600" dirty="0">
                <a:solidFill>
                  <a:schemeClr val="bg1"/>
                </a:solidFill>
                <a:cs typeface="+mn-ea"/>
                <a:sym typeface="+mn-lt"/>
              </a:rPr>
              <a:t>以确定本周的开发方向</a:t>
            </a:r>
            <a:r>
              <a:rPr lang="en-US" altLang="zh-CN" sz="1600" dirty="0">
                <a:solidFill>
                  <a:schemeClr val="bg1"/>
                </a:solidFill>
                <a:cs typeface="+mn-ea"/>
                <a:sym typeface="+mn-lt"/>
              </a:rPr>
              <a:t>, </a:t>
            </a:r>
            <a:r>
              <a:rPr lang="zh-CN" altLang="en-US" sz="1600" dirty="0">
                <a:solidFill>
                  <a:schemeClr val="bg1"/>
                </a:solidFill>
                <a:cs typeface="+mn-ea"/>
                <a:sym typeface="+mn-lt"/>
              </a:rPr>
              <a:t>然后通过组会的方式解决项目开发中遇到的问题。</a:t>
            </a:r>
            <a:r>
              <a:rPr lang="en-US" altLang="zh-CN" sz="1600" dirty="0">
                <a:solidFill>
                  <a:schemeClr val="bg1"/>
                </a:solidFill>
                <a:cs typeface="+mn-ea"/>
                <a:sym typeface="+mn-lt"/>
              </a:rPr>
              <a:t>Sprint</a:t>
            </a:r>
            <a:r>
              <a:rPr lang="zh-CN" altLang="en-US" sz="1600" dirty="0">
                <a:solidFill>
                  <a:schemeClr val="bg1"/>
                </a:solidFill>
                <a:cs typeface="+mn-ea"/>
                <a:sym typeface="+mn-lt"/>
              </a:rPr>
              <a:t>结束时</a:t>
            </a:r>
            <a:r>
              <a:rPr lang="en-US" altLang="zh-CN" sz="1600" dirty="0">
                <a:solidFill>
                  <a:schemeClr val="bg1"/>
                </a:solidFill>
                <a:cs typeface="+mn-ea"/>
                <a:sym typeface="+mn-lt"/>
              </a:rPr>
              <a:t>, </a:t>
            </a:r>
            <a:r>
              <a:rPr lang="zh-CN" altLang="en-US" sz="1600" dirty="0">
                <a:solidFill>
                  <a:schemeClr val="bg1"/>
                </a:solidFill>
                <a:cs typeface="+mn-ea"/>
                <a:sym typeface="+mn-lt"/>
              </a:rPr>
              <a:t>会产出一个最小化</a:t>
            </a:r>
            <a:r>
              <a:rPr lang="en-US" altLang="zh-CN" sz="1600" dirty="0">
                <a:solidFill>
                  <a:schemeClr val="bg1"/>
                </a:solidFill>
                <a:cs typeface="+mn-ea"/>
                <a:sym typeface="+mn-lt"/>
              </a:rPr>
              <a:t>, </a:t>
            </a:r>
            <a:r>
              <a:rPr lang="zh-CN" altLang="en-US" sz="1600" dirty="0">
                <a:solidFill>
                  <a:schemeClr val="bg1"/>
                </a:solidFill>
                <a:cs typeface="+mn-ea"/>
                <a:sym typeface="+mn-lt"/>
              </a:rPr>
              <a:t>可发布</a:t>
            </a:r>
            <a:r>
              <a:rPr lang="en-US" altLang="zh-CN" sz="1600" dirty="0">
                <a:solidFill>
                  <a:schemeClr val="bg1"/>
                </a:solidFill>
                <a:cs typeface="+mn-ea"/>
                <a:sym typeface="+mn-lt"/>
              </a:rPr>
              <a:t>(</a:t>
            </a:r>
            <a:r>
              <a:rPr lang="zh-CN" altLang="en-US" sz="1600" dirty="0">
                <a:solidFill>
                  <a:schemeClr val="bg1"/>
                </a:solidFill>
                <a:cs typeface="+mn-ea"/>
                <a:sym typeface="+mn-lt"/>
              </a:rPr>
              <a:t>运行</a:t>
            </a:r>
            <a:r>
              <a:rPr lang="en-US" altLang="zh-CN" sz="1600" dirty="0">
                <a:solidFill>
                  <a:schemeClr val="bg1"/>
                </a:solidFill>
                <a:cs typeface="+mn-ea"/>
                <a:sym typeface="+mn-lt"/>
              </a:rPr>
              <a:t>)</a:t>
            </a:r>
            <a:r>
              <a:rPr lang="zh-CN" altLang="en-US" sz="1600" dirty="0">
                <a:solidFill>
                  <a:schemeClr val="bg1"/>
                </a:solidFill>
                <a:cs typeface="+mn-ea"/>
                <a:sym typeface="+mn-lt"/>
              </a:rPr>
              <a:t>的产品</a:t>
            </a:r>
            <a:r>
              <a:rPr lang="en-US" altLang="zh-CN" sz="1600" dirty="0">
                <a:solidFill>
                  <a:schemeClr val="bg1"/>
                </a:solidFill>
                <a:cs typeface="+mn-ea"/>
                <a:sym typeface="+mn-lt"/>
              </a:rPr>
              <a:t>, </a:t>
            </a:r>
            <a:r>
              <a:rPr lang="zh-CN" altLang="en-US" sz="1600" dirty="0">
                <a:solidFill>
                  <a:schemeClr val="bg1"/>
                </a:solidFill>
                <a:cs typeface="+mn-ea"/>
                <a:sym typeface="+mn-lt"/>
              </a:rPr>
              <a:t>然后进入下一轮的</a:t>
            </a:r>
            <a:r>
              <a:rPr lang="en-US" altLang="zh-CN" sz="1600" dirty="0">
                <a:solidFill>
                  <a:schemeClr val="bg1"/>
                </a:solidFill>
                <a:cs typeface="+mn-ea"/>
                <a:sym typeface="+mn-lt"/>
              </a:rPr>
              <a:t>Sprint</a:t>
            </a:r>
            <a:r>
              <a:rPr lang="zh-CN" altLang="en-US" sz="1600" dirty="0">
                <a:solidFill>
                  <a:schemeClr val="bg1"/>
                </a:solidFill>
                <a:cs typeface="+mn-ea"/>
                <a:sym typeface="+mn-lt"/>
              </a:rPr>
              <a:t>过程</a:t>
            </a:r>
            <a:r>
              <a:rPr lang="en-US" altLang="zh-CN" sz="1600" dirty="0">
                <a:solidFill>
                  <a:schemeClr val="bg1"/>
                </a:solidFill>
                <a:cs typeface="+mn-ea"/>
                <a:sym typeface="+mn-lt"/>
              </a:rPr>
              <a:t>, </a:t>
            </a:r>
            <a:r>
              <a:rPr lang="zh-CN" altLang="en-US" sz="1600" dirty="0">
                <a:solidFill>
                  <a:schemeClr val="bg1"/>
                </a:solidFill>
                <a:cs typeface="+mn-ea"/>
                <a:sym typeface="+mn-lt"/>
              </a:rPr>
              <a:t>直到软件开发结束。</a:t>
            </a:r>
          </a:p>
        </p:txBody>
      </p:sp>
      <p:pic>
        <p:nvPicPr>
          <p:cNvPr id="20" name="图片 19">
            <a:extLst>
              <a:ext uri="{FF2B5EF4-FFF2-40B4-BE49-F238E27FC236}">
                <a16:creationId xmlns:a16="http://schemas.microsoft.com/office/drawing/2014/main" id="{B7C1F316-258C-4B4E-8CFD-933EDD849F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7699" y="170636"/>
            <a:ext cx="955775" cy="958728"/>
          </a:xfrm>
          <a:prstGeom prst="rect">
            <a:avLst/>
          </a:prstGeom>
        </p:spPr>
      </p:pic>
      <p:pic>
        <p:nvPicPr>
          <p:cNvPr id="7" name="图片 6">
            <a:extLst>
              <a:ext uri="{FF2B5EF4-FFF2-40B4-BE49-F238E27FC236}">
                <a16:creationId xmlns:a16="http://schemas.microsoft.com/office/drawing/2014/main" id="{4488FC04-ABF8-4CFD-AE3B-3BC37A1C3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636" y="1148439"/>
            <a:ext cx="9745063" cy="5721937"/>
          </a:xfrm>
          <a:prstGeom prst="rect">
            <a:avLst/>
          </a:prstGeom>
        </p:spPr>
      </p:pic>
    </p:spTree>
    <p:custDataLst>
      <p:tags r:id="rId1"/>
    </p:custDataLst>
    <p:extLst>
      <p:ext uri="{BB962C8B-B14F-4D97-AF65-F5344CB8AC3E}">
        <p14:creationId xmlns:p14="http://schemas.microsoft.com/office/powerpoint/2010/main" val="745034450"/>
      </p:ext>
    </p:extLst>
  </p:cSld>
  <p:clrMapOvr>
    <a:masterClrMapping/>
  </p:clrMapOvr>
  <p:transition spd="slow" advTm="1945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4649" y="840662"/>
            <a:ext cx="2188348"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USING GITHUB  </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AA716679-7AC6-4EE5-97A0-C903F38A3F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066" y="285988"/>
            <a:ext cx="955775" cy="958728"/>
          </a:xfrm>
          <a:prstGeom prst="rect">
            <a:avLst/>
          </a:prstGeom>
        </p:spPr>
      </p:pic>
      <p:sp>
        <p:nvSpPr>
          <p:cNvPr id="2" name="文本框 1">
            <a:extLst>
              <a:ext uri="{FF2B5EF4-FFF2-40B4-BE49-F238E27FC236}">
                <a16:creationId xmlns:a16="http://schemas.microsoft.com/office/drawing/2014/main" id="{9DED9F79-5554-4050-8BAE-01E2CF2F12A7}"/>
              </a:ext>
            </a:extLst>
          </p:cNvPr>
          <p:cNvSpPr txBox="1"/>
          <p:nvPr/>
        </p:nvSpPr>
        <p:spPr>
          <a:xfrm>
            <a:off x="8175421" y="2127704"/>
            <a:ext cx="3198172" cy="34384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小组使用</a:t>
            </a:r>
            <a:r>
              <a:rPr lang="en-US" altLang="zh-CN" sz="2400" dirty="0"/>
              <a:t>GIT</a:t>
            </a:r>
            <a:r>
              <a:rPr lang="zh-CN" altLang="en-US" sz="2400" dirty="0"/>
              <a:t>仓库托管我们的代码。</a:t>
            </a:r>
            <a:endParaRPr lang="en-US" altLang="zh-CN" sz="2400" dirty="0"/>
          </a:p>
          <a:p>
            <a:pPr marL="342900" indent="-342900">
              <a:lnSpc>
                <a:spcPct val="150000"/>
              </a:lnSpc>
              <a:buFont typeface="Arial" panose="020B0604020202020204" pitchFamily="34" charset="0"/>
              <a:buChar char="•"/>
            </a:pPr>
            <a:r>
              <a:rPr lang="zh-CN" altLang="en-US" sz="2400" dirty="0"/>
              <a:t>共计</a:t>
            </a:r>
            <a:r>
              <a:rPr lang="en-US" altLang="zh-CN" sz="2400" dirty="0"/>
              <a:t>60+</a:t>
            </a:r>
            <a:r>
              <a:rPr lang="zh-CN" altLang="en-US" sz="2400" dirty="0"/>
              <a:t>次</a:t>
            </a:r>
            <a:r>
              <a:rPr lang="en-US" altLang="zh-CN" sz="2400" dirty="0"/>
              <a:t>commit</a:t>
            </a:r>
          </a:p>
          <a:p>
            <a:pPr marL="342900" indent="-342900">
              <a:lnSpc>
                <a:spcPct val="150000"/>
              </a:lnSpc>
              <a:buFont typeface="Arial" panose="020B0604020202020204" pitchFamily="34" charset="0"/>
              <a:buChar char="•"/>
            </a:pPr>
            <a:r>
              <a:rPr lang="zh-CN" altLang="en-US" sz="2000" dirty="0"/>
              <a:t>前端地址：</a:t>
            </a:r>
            <a:r>
              <a:rPr lang="en-US" altLang="zh-CN" sz="1600" dirty="0"/>
              <a:t>https://github.com/5-49/COVID-19VisualAnalysis</a:t>
            </a:r>
          </a:p>
          <a:p>
            <a:pPr>
              <a:lnSpc>
                <a:spcPct val="150000"/>
              </a:lnSpc>
            </a:pPr>
            <a:endParaRPr lang="zh-CN" altLang="en-US" sz="2400" dirty="0"/>
          </a:p>
        </p:txBody>
      </p:sp>
      <p:sp>
        <p:nvSpPr>
          <p:cNvPr id="12" name="文本框 11">
            <a:extLst>
              <a:ext uri="{FF2B5EF4-FFF2-40B4-BE49-F238E27FC236}">
                <a16:creationId xmlns:a16="http://schemas.microsoft.com/office/drawing/2014/main" id="{75E25E5B-5856-44DD-89C5-F2FBDE552E61}"/>
              </a:ext>
            </a:extLst>
          </p:cNvPr>
          <p:cNvSpPr txBox="1"/>
          <p:nvPr/>
        </p:nvSpPr>
        <p:spPr>
          <a:xfrm>
            <a:off x="904649" y="422608"/>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代码托管</a:t>
            </a:r>
          </a:p>
        </p:txBody>
      </p:sp>
      <p:pic>
        <p:nvPicPr>
          <p:cNvPr id="7" name="图片 6">
            <a:extLst>
              <a:ext uri="{FF2B5EF4-FFF2-40B4-BE49-F238E27FC236}">
                <a16:creationId xmlns:a16="http://schemas.microsoft.com/office/drawing/2014/main" id="{DD6AD022-1CC3-4971-B11D-1C0D85D31A63}"/>
              </a:ext>
            </a:extLst>
          </p:cNvPr>
          <p:cNvPicPr>
            <a:picLocks noChangeAspect="1"/>
          </p:cNvPicPr>
          <p:nvPr/>
        </p:nvPicPr>
        <p:blipFill rotWithShape="1">
          <a:blip r:embed="rId5">
            <a:extLst>
              <a:ext uri="{28A0092B-C50C-407E-A947-70E740481C1C}">
                <a14:useLocalDpi xmlns:a14="http://schemas.microsoft.com/office/drawing/2010/main" val="0"/>
              </a:ext>
            </a:extLst>
          </a:blip>
          <a:srcRect r="8032"/>
          <a:stretch/>
        </p:blipFill>
        <p:spPr>
          <a:xfrm>
            <a:off x="470116" y="1363882"/>
            <a:ext cx="7435560" cy="4621304"/>
          </a:xfrm>
          <a:prstGeom prst="rect">
            <a:avLst/>
          </a:prstGeom>
        </p:spPr>
      </p:pic>
      <p:pic>
        <p:nvPicPr>
          <p:cNvPr id="8" name="图片 7">
            <a:extLst>
              <a:ext uri="{FF2B5EF4-FFF2-40B4-BE49-F238E27FC236}">
                <a16:creationId xmlns:a16="http://schemas.microsoft.com/office/drawing/2014/main" id="{8D3DBA15-DA8E-465A-A163-FCE5189C68BE}"/>
              </a:ext>
            </a:extLst>
          </p:cNvPr>
          <p:cNvPicPr>
            <a:picLocks noChangeAspect="1"/>
          </p:cNvPicPr>
          <p:nvPr/>
        </p:nvPicPr>
        <p:blipFill>
          <a:blip r:embed="rId6"/>
          <a:stretch>
            <a:fillRect/>
          </a:stretch>
        </p:blipFill>
        <p:spPr>
          <a:xfrm>
            <a:off x="7384812" y="0"/>
            <a:ext cx="4779390" cy="6858000"/>
          </a:xfrm>
          <a:prstGeom prst="rect">
            <a:avLst/>
          </a:prstGeom>
        </p:spPr>
      </p:pic>
    </p:spTree>
    <p:custDataLst>
      <p:tags r:id="rId1"/>
    </p:custDataLst>
    <p:extLst>
      <p:ext uri="{BB962C8B-B14F-4D97-AF65-F5344CB8AC3E}">
        <p14:creationId xmlns:p14="http://schemas.microsoft.com/office/powerpoint/2010/main" val="1729871108"/>
      </p:ext>
    </p:extLst>
  </p:cSld>
  <p:clrMapOvr>
    <a:masterClrMapping/>
  </p:clrMapOvr>
  <p:transition spd="slow" advTm="1314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4648" y="840662"/>
            <a:ext cx="3139577"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 TEAM COMMUNICATION</a:t>
            </a: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AA716679-7AC6-4EE5-97A0-C903F38A3F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
        <p:nvSpPr>
          <p:cNvPr id="12" name="文本框 11">
            <a:extLst>
              <a:ext uri="{FF2B5EF4-FFF2-40B4-BE49-F238E27FC236}">
                <a16:creationId xmlns:a16="http://schemas.microsoft.com/office/drawing/2014/main" id="{689491E5-A38F-47D6-B64C-C8733D2371D0}"/>
              </a:ext>
            </a:extLst>
          </p:cNvPr>
          <p:cNvSpPr txBox="1"/>
          <p:nvPr/>
        </p:nvSpPr>
        <p:spPr>
          <a:xfrm>
            <a:off x="9475773" y="2151674"/>
            <a:ext cx="2039193" cy="4192110"/>
          </a:xfrm>
          <a:prstGeom prst="rect">
            <a:avLst/>
          </a:prstGeom>
          <a:noFill/>
        </p:spPr>
        <p:txBody>
          <a:bodyPr wrap="square" rtlCol="0">
            <a:spAutoFit/>
          </a:bodyPr>
          <a:lstStyle/>
          <a:p>
            <a:pPr>
              <a:lnSpc>
                <a:spcPct val="150000"/>
              </a:lnSpc>
            </a:pPr>
            <a:r>
              <a:rPr lang="en-US" altLang="zh-CN" sz="2000" dirty="0"/>
              <a:t>●</a:t>
            </a:r>
            <a:r>
              <a:rPr lang="zh-CN" altLang="en-US" sz="2000" dirty="0"/>
              <a:t>在项目开发中如果碰到了问题或者困难，我们会收集这些问题，在线下协作开会的时候讨论解决。如果容易解决我们会通过微信群讨论解决。</a:t>
            </a:r>
          </a:p>
        </p:txBody>
      </p:sp>
      <p:pic>
        <p:nvPicPr>
          <p:cNvPr id="3" name="图片 2">
            <a:extLst>
              <a:ext uri="{FF2B5EF4-FFF2-40B4-BE49-F238E27FC236}">
                <a16:creationId xmlns:a16="http://schemas.microsoft.com/office/drawing/2014/main" id="{65232BB2-23E1-48F9-A991-829815AA2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759" y="1283254"/>
            <a:ext cx="2492342" cy="5394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文本框 10">
            <a:extLst>
              <a:ext uri="{FF2B5EF4-FFF2-40B4-BE49-F238E27FC236}">
                <a16:creationId xmlns:a16="http://schemas.microsoft.com/office/drawing/2014/main" id="{34B697DB-5FC1-47A7-A611-A7565ED82AB0}"/>
              </a:ext>
            </a:extLst>
          </p:cNvPr>
          <p:cNvSpPr txBox="1"/>
          <p:nvPr/>
        </p:nvSpPr>
        <p:spPr>
          <a:xfrm>
            <a:off x="904648" y="396224"/>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团队交流</a:t>
            </a:r>
          </a:p>
        </p:txBody>
      </p:sp>
      <p:pic>
        <p:nvPicPr>
          <p:cNvPr id="7" name="图片 6">
            <a:extLst>
              <a:ext uri="{FF2B5EF4-FFF2-40B4-BE49-F238E27FC236}">
                <a16:creationId xmlns:a16="http://schemas.microsoft.com/office/drawing/2014/main" id="{23AF6CAB-2F88-4D3A-B873-E3E2D4285F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948" y="1294417"/>
            <a:ext cx="2506423" cy="5424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A3DB3D75-7421-49FB-A218-857F2D916A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8260" y="1294417"/>
            <a:ext cx="2506423" cy="5424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1997360288"/>
      </p:ext>
    </p:extLst>
  </p:cSld>
  <p:clrMapOvr>
    <a:masterClrMapping/>
  </p:clrMapOvr>
  <p:transition spd="slow" advTm="1890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4"/>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6</a:t>
            </a:r>
            <a:endParaRPr lang="zh-CN" altLang="en-US" sz="13800" b="1" dirty="0">
              <a:solidFill>
                <a:schemeClr val="bg1"/>
              </a:solidFill>
              <a:cs typeface="+mn-ea"/>
              <a:sym typeface="+mn-lt"/>
            </a:endParaRPr>
          </a:p>
        </p:txBody>
      </p:sp>
      <p:sp>
        <p:nvSpPr>
          <p:cNvPr id="8" name="文本框 7"/>
          <p:cNvSpPr txBox="1"/>
          <p:nvPr/>
        </p:nvSpPr>
        <p:spPr>
          <a:xfrm>
            <a:off x="4476984" y="2399641"/>
            <a:ext cx="6379215" cy="790612"/>
          </a:xfrm>
          <a:prstGeom prst="rect">
            <a:avLst/>
          </a:prstGeom>
          <a:noFill/>
        </p:spPr>
        <p:txBody>
          <a:bodyPr wrap="square" rtlCol="0">
            <a:spAutoFit/>
          </a:bodyPr>
          <a:lstStyle/>
          <a:p>
            <a:pPr algn="dist"/>
            <a:r>
              <a:rPr lang="zh-CN" altLang="en-US" sz="4400" dirty="0">
                <a:solidFill>
                  <a:srgbClr val="1C4885"/>
                </a:solidFill>
                <a:cs typeface="+mn-ea"/>
                <a:sym typeface="+mn-lt"/>
              </a:rPr>
              <a:t>原型展示</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59341" y="3674436"/>
            <a:ext cx="6301758" cy="338554"/>
          </a:xfrm>
          <a:prstGeom prst="rect">
            <a:avLst/>
          </a:prstGeom>
          <a:noFill/>
        </p:spPr>
        <p:txBody>
          <a:bodyPr wrap="square" rtlCol="0">
            <a:spAutoFit/>
          </a:bodyPr>
          <a:lstStyle/>
          <a:p>
            <a:pPr algn="ctr"/>
            <a:r>
              <a:rPr lang="en-US" altLang="zh-CN" sz="1600" dirty="0">
                <a:solidFill>
                  <a:schemeClr val="tx1">
                    <a:lumMod val="85000"/>
                    <a:lumOff val="15000"/>
                  </a:schemeClr>
                </a:solidFill>
                <a:cs typeface="+mn-ea"/>
                <a:sym typeface="+mn-lt"/>
              </a:rPr>
              <a:t>What will our program look like?</a:t>
            </a:r>
            <a:endParaRPr lang="zh-CN" altLang="en-US" sz="1600" dirty="0">
              <a:solidFill>
                <a:schemeClr val="tx1">
                  <a:lumMod val="85000"/>
                  <a:lumOff val="15000"/>
                </a:schemeClr>
              </a:solidFill>
              <a:cs typeface="+mn-ea"/>
              <a:sym typeface="+mn-lt"/>
            </a:endParaRPr>
          </a:p>
        </p:txBody>
      </p:sp>
      <p:pic>
        <p:nvPicPr>
          <p:cNvPr id="11" name="图片 10">
            <a:extLst>
              <a:ext uri="{FF2B5EF4-FFF2-40B4-BE49-F238E27FC236}">
                <a16:creationId xmlns:a16="http://schemas.microsoft.com/office/drawing/2014/main" id="{9096712A-C783-443B-A5A6-DF9C26550F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2881436233"/>
      </p:ext>
    </p:extLst>
  </p:cSld>
  <p:clrMapOvr>
    <a:masterClrMapping/>
  </p:clrMapOvr>
  <mc:AlternateContent xmlns:mc="http://schemas.openxmlformats.org/markup-compatibility/2006" xmlns:p14="http://schemas.microsoft.com/office/powerpoint/2010/main">
    <mc:Choice Requires="p14">
      <p:transition p14:dur="10" advTm="2300"/>
    </mc:Choice>
    <mc:Fallback xmlns="">
      <p:transition advTm="23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89176" y="2380056"/>
            <a:ext cx="4013646" cy="830997"/>
          </a:xfrm>
          <a:prstGeom prst="rect">
            <a:avLst/>
          </a:prstGeom>
          <a:noFill/>
        </p:spPr>
        <p:txBody>
          <a:bodyPr wrap="square" rtlCol="0">
            <a:spAutoFit/>
          </a:bodyPr>
          <a:lstStyle/>
          <a:p>
            <a:pPr algn="dist"/>
            <a:r>
              <a:rPr lang="zh-CN" altLang="en-US" sz="4800" dirty="0">
                <a:solidFill>
                  <a:srgbClr val="1C4885"/>
                </a:solidFill>
                <a:cs typeface="+mn-ea"/>
                <a:sym typeface="+mn-lt"/>
              </a:rPr>
              <a:t>感谢聆听！</a:t>
            </a:r>
          </a:p>
        </p:txBody>
      </p:sp>
      <p:cxnSp>
        <p:nvCxnSpPr>
          <p:cNvPr id="11" name="直接连接符 10"/>
          <p:cNvCxnSpPr/>
          <p:nvPr/>
        </p:nvCxnSpPr>
        <p:spPr>
          <a:xfrm>
            <a:off x="5401597" y="3738717"/>
            <a:ext cx="13888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56E84670-A780-4AC0-8C90-6FB3A365C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grpSp>
        <p:nvGrpSpPr>
          <p:cNvPr id="15" name="组合 14">
            <a:extLst>
              <a:ext uri="{FF2B5EF4-FFF2-40B4-BE49-F238E27FC236}">
                <a16:creationId xmlns:a16="http://schemas.microsoft.com/office/drawing/2014/main" id="{5BE50CD7-6F39-4B14-8D66-C1E28FE7EC3A}"/>
              </a:ext>
            </a:extLst>
          </p:cNvPr>
          <p:cNvGrpSpPr/>
          <p:nvPr/>
        </p:nvGrpSpPr>
        <p:grpSpPr>
          <a:xfrm>
            <a:off x="3103378" y="4171032"/>
            <a:ext cx="6591366" cy="1323439"/>
            <a:chOff x="3103378" y="4171032"/>
            <a:chExt cx="6591366" cy="1323439"/>
          </a:xfrm>
        </p:grpSpPr>
        <p:sp>
          <p:nvSpPr>
            <p:cNvPr id="16" name="文本框 15">
              <a:extLst>
                <a:ext uri="{FF2B5EF4-FFF2-40B4-BE49-F238E27FC236}">
                  <a16:creationId xmlns:a16="http://schemas.microsoft.com/office/drawing/2014/main" id="{93BC41C5-5A2B-4BDF-913D-020497F10880}"/>
                </a:ext>
              </a:extLst>
            </p:cNvPr>
            <p:cNvSpPr txBox="1"/>
            <p:nvPr/>
          </p:nvSpPr>
          <p:spPr>
            <a:xfrm>
              <a:off x="6774970" y="4171032"/>
              <a:ext cx="2919774" cy="1323439"/>
            </a:xfrm>
            <a:prstGeom prst="rect">
              <a:avLst/>
            </a:prstGeom>
            <a:noFill/>
          </p:spPr>
          <p:txBody>
            <a:bodyPr wrap="square" rtlCol="0">
              <a:spAutoFit/>
            </a:bodyPr>
            <a:lstStyle/>
            <a:p>
              <a:r>
                <a:rPr lang="en-US" altLang="zh-CN" sz="2000" dirty="0">
                  <a:solidFill>
                    <a:srgbClr val="A2A2A2"/>
                  </a:solidFill>
                  <a:latin typeface="微软雅黑" panose="020B0503020204020204" pitchFamily="34" charset="-122"/>
                  <a:ea typeface="微软雅黑" panose="020B0503020204020204" pitchFamily="34" charset="-122"/>
                </a:rPr>
                <a:t>1854025</a:t>
              </a:r>
              <a:r>
                <a:rPr lang="zh-CN" altLang="en-US" sz="2000" dirty="0">
                  <a:solidFill>
                    <a:srgbClr val="A2A2A2"/>
                  </a:solidFill>
                  <a:latin typeface="微软雅黑" panose="020B0503020204020204" pitchFamily="34" charset="-122"/>
                  <a:ea typeface="微软雅黑" panose="020B0503020204020204" pitchFamily="34" charset="-122"/>
                </a:rPr>
                <a:t>杨晶</a:t>
              </a:r>
              <a:br>
                <a:rPr lang="en-US" altLang="zh-CN" sz="2000" dirty="0">
                  <a:solidFill>
                    <a:srgbClr val="A2A2A2"/>
                  </a:solidFill>
                  <a:latin typeface="微软雅黑" panose="020B0503020204020204" pitchFamily="34" charset="-122"/>
                  <a:ea typeface="微软雅黑" panose="020B0503020204020204" pitchFamily="34" charset="-122"/>
                </a:rPr>
              </a:br>
              <a:r>
                <a:rPr lang="en-US" altLang="zh-CN" sz="2000" dirty="0">
                  <a:solidFill>
                    <a:srgbClr val="A2A2A2"/>
                  </a:solidFill>
                  <a:latin typeface="微软雅黑" panose="020B0503020204020204" pitchFamily="34" charset="-122"/>
                  <a:ea typeface="微软雅黑" panose="020B0503020204020204" pitchFamily="34" charset="-122"/>
                </a:rPr>
                <a:t>1950081</a:t>
              </a:r>
              <a:r>
                <a:rPr lang="zh-CN" altLang="en-US" sz="2000" dirty="0">
                  <a:solidFill>
                    <a:srgbClr val="A2A2A2"/>
                  </a:solidFill>
                  <a:latin typeface="微软雅黑" panose="020B0503020204020204" pitchFamily="34" charset="-122"/>
                  <a:ea typeface="微软雅黑" panose="020B0503020204020204" pitchFamily="34" charset="-122"/>
                </a:rPr>
                <a:t>田同轩</a:t>
              </a:r>
              <a:endParaRPr lang="en-US" altLang="zh-CN" sz="2000" dirty="0">
                <a:solidFill>
                  <a:srgbClr val="A2A2A2"/>
                </a:solidFill>
                <a:latin typeface="微软雅黑" panose="020B0503020204020204" pitchFamily="34" charset="-122"/>
                <a:ea typeface="微软雅黑" panose="020B0503020204020204" pitchFamily="34" charset="-122"/>
              </a:endParaRPr>
            </a:p>
            <a:p>
              <a:r>
                <a:rPr lang="en-US" altLang="zh-CN" sz="2000" dirty="0">
                  <a:solidFill>
                    <a:srgbClr val="A2A2A2"/>
                  </a:solidFill>
                  <a:latin typeface="微软雅黑" panose="020B0503020204020204" pitchFamily="34" charset="-122"/>
                  <a:ea typeface="微软雅黑" panose="020B0503020204020204" pitchFamily="34" charset="-122"/>
                </a:rPr>
                <a:t>1951725 </a:t>
              </a:r>
              <a:r>
                <a:rPr lang="zh-CN" altLang="en-US" sz="2000" dirty="0">
                  <a:solidFill>
                    <a:srgbClr val="A2A2A2"/>
                  </a:solidFill>
                  <a:latin typeface="微软雅黑" panose="020B0503020204020204" pitchFamily="34" charset="-122"/>
                  <a:ea typeface="微软雅黑" panose="020B0503020204020204" pitchFamily="34" charset="-122"/>
                </a:rPr>
                <a:t>邓若涛</a:t>
              </a:r>
              <a:endParaRPr lang="en-US" altLang="zh-CN" sz="2000" dirty="0">
                <a:solidFill>
                  <a:srgbClr val="A2A2A2"/>
                </a:solidFill>
                <a:latin typeface="微软雅黑" panose="020B0503020204020204" pitchFamily="34" charset="-122"/>
                <a:ea typeface="微软雅黑" panose="020B0503020204020204" pitchFamily="34" charset="-122"/>
              </a:endParaRPr>
            </a:p>
            <a:p>
              <a:r>
                <a:rPr lang="en-US" altLang="zh-CN" sz="2000" dirty="0">
                  <a:solidFill>
                    <a:srgbClr val="A2A2A2"/>
                  </a:solidFill>
                  <a:latin typeface="微软雅黑" panose="020B0503020204020204" pitchFamily="34" charset="-122"/>
                  <a:ea typeface="微软雅黑" panose="020B0503020204020204" pitchFamily="34" charset="-122"/>
                </a:rPr>
                <a:t>1952730 </a:t>
              </a:r>
              <a:r>
                <a:rPr lang="zh-CN" altLang="en-US" sz="2000" dirty="0">
                  <a:solidFill>
                    <a:srgbClr val="A2A2A2"/>
                  </a:solidFill>
                  <a:latin typeface="微软雅黑" panose="020B0503020204020204" pitchFamily="34" charset="-122"/>
                  <a:ea typeface="微软雅黑" panose="020B0503020204020204" pitchFamily="34" charset="-122"/>
                </a:rPr>
                <a:t>金湘雯</a:t>
              </a:r>
              <a:endParaRPr lang="en-US" altLang="zh-CN" sz="2000" dirty="0">
                <a:solidFill>
                  <a:srgbClr val="A2A2A2"/>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53203B77-DCE1-44FE-A223-3A3768D34F39}"/>
                </a:ext>
              </a:extLst>
            </p:cNvPr>
            <p:cNvSpPr txBox="1"/>
            <p:nvPr/>
          </p:nvSpPr>
          <p:spPr>
            <a:xfrm>
              <a:off x="3103378" y="4171032"/>
              <a:ext cx="2775555" cy="400110"/>
            </a:xfrm>
            <a:prstGeom prst="rect">
              <a:avLst/>
            </a:prstGeom>
            <a:noFill/>
          </p:spPr>
          <p:txBody>
            <a:bodyPr wrap="square" rtlCol="0">
              <a:spAutoFit/>
            </a:bodyPr>
            <a:lstStyle/>
            <a:p>
              <a:r>
                <a:rPr lang="zh-CN" altLang="en-US" sz="2000" dirty="0">
                  <a:solidFill>
                    <a:srgbClr val="A2A2A2"/>
                  </a:solidFill>
                  <a:latin typeface="微软雅黑" panose="020B0503020204020204" pitchFamily="34" charset="-122"/>
                  <a:ea typeface="微软雅黑" panose="020B0503020204020204" pitchFamily="34" charset="-122"/>
                </a:rPr>
                <a:t> 小组成员</a:t>
              </a:r>
              <a:r>
                <a:rPr lang="en-US" altLang="zh-CN" sz="2000" dirty="0">
                  <a:solidFill>
                    <a:srgbClr val="A2A2A2"/>
                  </a:solidFill>
                  <a:latin typeface="微软雅黑" panose="020B0503020204020204" pitchFamily="34" charset="-122"/>
                  <a:ea typeface="微软雅黑" panose="020B0503020204020204" pitchFamily="34" charset="-122"/>
                </a:rPr>
                <a:t>(</a:t>
              </a:r>
              <a:r>
                <a:rPr lang="zh-CN" altLang="en-US" sz="2000" dirty="0">
                  <a:solidFill>
                    <a:srgbClr val="A2A2A2"/>
                  </a:solidFill>
                  <a:latin typeface="微软雅黑" panose="020B0503020204020204" pitchFamily="34" charset="-122"/>
                  <a:ea typeface="微软雅黑" panose="020B0503020204020204" pitchFamily="34" charset="-122"/>
                </a:rPr>
                <a:t>按学号排列</a:t>
              </a:r>
              <a:r>
                <a:rPr lang="en-US" altLang="zh-CN" sz="2000" dirty="0">
                  <a:solidFill>
                    <a:srgbClr val="A2A2A2"/>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5708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1</a:t>
            </a:r>
            <a:endParaRPr lang="zh-CN" altLang="en-US" sz="13800" b="1" dirty="0">
              <a:solidFill>
                <a:schemeClr val="bg1"/>
              </a:solidFill>
              <a:cs typeface="+mn-ea"/>
              <a:sym typeface="+mn-lt"/>
            </a:endParaRPr>
          </a:p>
        </p:txBody>
      </p:sp>
      <p:sp>
        <p:nvSpPr>
          <p:cNvPr id="8" name="文本框 7"/>
          <p:cNvSpPr txBox="1"/>
          <p:nvPr/>
        </p:nvSpPr>
        <p:spPr>
          <a:xfrm>
            <a:off x="4476985" y="2420811"/>
            <a:ext cx="5760360" cy="769441"/>
          </a:xfrm>
          <a:prstGeom prst="rect">
            <a:avLst/>
          </a:prstGeom>
          <a:noFill/>
        </p:spPr>
        <p:txBody>
          <a:bodyPr wrap="square" rtlCol="0">
            <a:spAutoFit/>
          </a:bodyPr>
          <a:lstStyle/>
          <a:p>
            <a:pPr algn="dist"/>
            <a:r>
              <a:rPr lang="zh-CN" altLang="en-US" sz="4400" dirty="0">
                <a:solidFill>
                  <a:srgbClr val="1C4885"/>
                </a:solidFill>
                <a:cs typeface="+mn-ea"/>
                <a:sym typeface="+mn-lt"/>
              </a:rPr>
              <a:t>项目背景及整体架构</a:t>
            </a:r>
          </a:p>
        </p:txBody>
      </p:sp>
      <p:cxnSp>
        <p:nvCxnSpPr>
          <p:cNvPr id="9" name="直接连接符 8"/>
          <p:cNvCxnSpPr>
            <a:cxnSpLocks/>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47067" y="3674436"/>
            <a:ext cx="6301758" cy="338554"/>
          </a:xfrm>
          <a:prstGeom prst="rect">
            <a:avLst/>
          </a:prstGeom>
          <a:noFill/>
        </p:spPr>
        <p:txBody>
          <a:bodyPr wrap="square" rtlCol="0">
            <a:spAutoFit/>
          </a:bodyPr>
          <a:lstStyle/>
          <a:p>
            <a:pPr algn="ctr"/>
            <a:r>
              <a:rPr lang="en-US" altLang="zh-CN" sz="1600" dirty="0">
                <a:solidFill>
                  <a:schemeClr val="tx1">
                    <a:lumMod val="85000"/>
                    <a:lumOff val="15000"/>
                  </a:schemeClr>
                </a:solidFill>
                <a:cs typeface="+mn-ea"/>
                <a:sym typeface="+mn-lt"/>
              </a:rPr>
              <a:t>Brief introduction of our project</a:t>
            </a:r>
            <a:endParaRPr lang="zh-CN" altLang="en-US" sz="1600" dirty="0">
              <a:solidFill>
                <a:schemeClr val="tx1">
                  <a:lumMod val="85000"/>
                  <a:lumOff val="15000"/>
                </a:schemeClr>
              </a:solidFill>
              <a:cs typeface="+mn-ea"/>
              <a:sym typeface="+mn-lt"/>
            </a:endParaRPr>
          </a:p>
        </p:txBody>
      </p:sp>
      <p:pic>
        <p:nvPicPr>
          <p:cNvPr id="11" name="图片 10">
            <a:extLst>
              <a:ext uri="{FF2B5EF4-FFF2-40B4-BE49-F238E27FC236}">
                <a16:creationId xmlns:a16="http://schemas.microsoft.com/office/drawing/2014/main" id="{642DDBC9-39B0-437D-B684-1CD9E5E1A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844237267"/>
      </p:ext>
    </p:extLst>
  </p:cSld>
  <p:clrMapOvr>
    <a:masterClrMapping/>
  </p:clrMapOvr>
  <p:transition spd="slow" advTm="2237">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项目背景</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PROJECT INTRODUCTION </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7699" y="229110"/>
            <a:ext cx="955775" cy="958728"/>
          </a:xfrm>
          <a:prstGeom prst="rect">
            <a:avLst/>
          </a:prstGeom>
        </p:spPr>
      </p:pic>
      <p:pic>
        <p:nvPicPr>
          <p:cNvPr id="8" name="图片 7">
            <a:extLst>
              <a:ext uri="{FF2B5EF4-FFF2-40B4-BE49-F238E27FC236}">
                <a16:creationId xmlns:a16="http://schemas.microsoft.com/office/drawing/2014/main" id="{9EABE16F-CC68-442C-9AF8-A57911052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1373" y="1840766"/>
            <a:ext cx="4538927" cy="3978804"/>
          </a:xfrm>
          <a:prstGeom prst="rect">
            <a:avLst/>
          </a:prstGeom>
        </p:spPr>
      </p:pic>
      <p:pic>
        <p:nvPicPr>
          <p:cNvPr id="10" name="图片 9">
            <a:extLst>
              <a:ext uri="{FF2B5EF4-FFF2-40B4-BE49-F238E27FC236}">
                <a16:creationId xmlns:a16="http://schemas.microsoft.com/office/drawing/2014/main" id="{EAD84935-6ABC-4335-BFDB-8F3A395362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092" y="1285676"/>
            <a:ext cx="4402569" cy="5346686"/>
          </a:xfrm>
          <a:prstGeom prst="rect">
            <a:avLst/>
          </a:prstGeom>
        </p:spPr>
      </p:pic>
    </p:spTree>
    <p:custDataLst>
      <p:tags r:id="rId1"/>
    </p:custDataLst>
    <p:extLst>
      <p:ext uri="{BB962C8B-B14F-4D97-AF65-F5344CB8AC3E}">
        <p14:creationId xmlns:p14="http://schemas.microsoft.com/office/powerpoint/2010/main" val="3082411919"/>
      </p:ext>
    </p:extLst>
  </p:cSld>
  <p:clrMapOvr>
    <a:masterClrMapping/>
  </p:clrMapOvr>
  <p:transition spd="slow" advTm="35555">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3019" y="361425"/>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项目目标</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PROJECT INTRODUCTION </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7699" y="229110"/>
            <a:ext cx="955775" cy="958728"/>
          </a:xfrm>
          <a:prstGeom prst="rect">
            <a:avLst/>
          </a:prstGeom>
        </p:spPr>
      </p:pic>
      <p:pic>
        <p:nvPicPr>
          <p:cNvPr id="3" name="图片 2">
            <a:extLst>
              <a:ext uri="{FF2B5EF4-FFF2-40B4-BE49-F238E27FC236}">
                <a16:creationId xmlns:a16="http://schemas.microsoft.com/office/drawing/2014/main" id="{E3CDD937-2FFD-4DAB-8644-37FB09CB6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539" y="1054180"/>
            <a:ext cx="990470" cy="1276065"/>
          </a:xfrm>
          <a:prstGeom prst="rect">
            <a:avLst/>
          </a:prstGeom>
        </p:spPr>
      </p:pic>
      <p:pic>
        <p:nvPicPr>
          <p:cNvPr id="8" name="图片 7">
            <a:extLst>
              <a:ext uri="{FF2B5EF4-FFF2-40B4-BE49-F238E27FC236}">
                <a16:creationId xmlns:a16="http://schemas.microsoft.com/office/drawing/2014/main" id="{A87E66CD-8F4F-4A73-950F-D3330201B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029" y="2410984"/>
            <a:ext cx="3577900" cy="3392836"/>
          </a:xfrm>
          <a:prstGeom prst="rect">
            <a:avLst/>
          </a:prstGeom>
        </p:spPr>
      </p:pic>
      <p:pic>
        <p:nvPicPr>
          <p:cNvPr id="10" name="图片 9">
            <a:extLst>
              <a:ext uri="{FF2B5EF4-FFF2-40B4-BE49-F238E27FC236}">
                <a16:creationId xmlns:a16="http://schemas.microsoft.com/office/drawing/2014/main" id="{F7698BAA-4904-4D3E-9FB5-3930B1110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650" y="5233364"/>
            <a:ext cx="2121720" cy="1049693"/>
          </a:xfrm>
          <a:prstGeom prst="rect">
            <a:avLst/>
          </a:prstGeom>
        </p:spPr>
      </p:pic>
      <p:sp>
        <p:nvSpPr>
          <p:cNvPr id="11" name="箭头: 右 10">
            <a:extLst>
              <a:ext uri="{FF2B5EF4-FFF2-40B4-BE49-F238E27FC236}">
                <a16:creationId xmlns:a16="http://schemas.microsoft.com/office/drawing/2014/main" id="{F5419024-5E5A-4EAA-9397-387A6ABA5952}"/>
              </a:ext>
            </a:extLst>
          </p:cNvPr>
          <p:cNvSpPr/>
          <p:nvPr/>
        </p:nvSpPr>
        <p:spPr>
          <a:xfrm>
            <a:off x="5038049" y="3315437"/>
            <a:ext cx="820010" cy="436553"/>
          </a:xfrm>
          <a:prstGeom prst="rightArrow">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EC66C81-F412-428D-9970-14292E6653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3528" y="1133266"/>
            <a:ext cx="4613443" cy="5401310"/>
          </a:xfrm>
          <a:prstGeom prst="rect">
            <a:avLst/>
          </a:prstGeom>
        </p:spPr>
      </p:pic>
    </p:spTree>
    <p:custDataLst>
      <p:tags r:id="rId1"/>
    </p:custDataLst>
    <p:extLst>
      <p:ext uri="{BB962C8B-B14F-4D97-AF65-F5344CB8AC3E}">
        <p14:creationId xmlns:p14="http://schemas.microsoft.com/office/powerpoint/2010/main" val="882061948"/>
      </p:ext>
    </p:extLst>
  </p:cSld>
  <p:clrMapOvr>
    <a:masterClrMapping/>
  </p:clrMapOvr>
  <p:transition spd="slow" advTm="35555">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3019" y="361425"/>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项目目标</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PROJECT INTRODUCTION </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699" y="229110"/>
            <a:ext cx="955775" cy="958728"/>
          </a:xfrm>
          <a:prstGeom prst="rect">
            <a:avLst/>
          </a:prstGeom>
        </p:spPr>
      </p:pic>
      <p:grpSp>
        <p:nvGrpSpPr>
          <p:cNvPr id="12" name="#79210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72D7DAD-F9B2-4AFC-A426-8E84976B4909}"/>
              </a:ext>
            </a:extLst>
          </p:cNvPr>
          <p:cNvGrpSpPr>
            <a:grpSpLocks noChangeAspect="1"/>
          </p:cNvGrpSpPr>
          <p:nvPr>
            <p:custDataLst>
              <p:tags r:id="rId2"/>
            </p:custDataLst>
          </p:nvPr>
        </p:nvGrpSpPr>
        <p:grpSpPr>
          <a:xfrm>
            <a:off x="868310" y="1150215"/>
            <a:ext cx="10419041" cy="5356003"/>
            <a:chOff x="1700370" y="1327150"/>
            <a:chExt cx="8968035" cy="4610100"/>
          </a:xfrm>
        </p:grpSpPr>
        <p:sp>
          <p:nvSpPr>
            <p:cNvPr id="13" name="îṡliďe">
              <a:extLst>
                <a:ext uri="{FF2B5EF4-FFF2-40B4-BE49-F238E27FC236}">
                  <a16:creationId xmlns:a16="http://schemas.microsoft.com/office/drawing/2014/main" id="{CFDD18D8-5B88-46CF-8085-2427084422DA}"/>
                </a:ext>
              </a:extLst>
            </p:cNvPr>
            <p:cNvSpPr/>
            <p:nvPr/>
          </p:nvSpPr>
          <p:spPr>
            <a:xfrm>
              <a:off x="3784600" y="1327150"/>
              <a:ext cx="4610100" cy="4610100"/>
            </a:xfrm>
            <a:custGeom>
              <a:avLst/>
              <a:gdLst>
                <a:gd name="connsiteX0" fmla="*/ 2305050 w 4610100"/>
                <a:gd name="connsiteY0" fmla="*/ 1060450 h 4610100"/>
                <a:gd name="connsiteX1" fmla="*/ 1060450 w 4610100"/>
                <a:gd name="connsiteY1" fmla="*/ 2305050 h 4610100"/>
                <a:gd name="connsiteX2" fmla="*/ 2305050 w 4610100"/>
                <a:gd name="connsiteY2" fmla="*/ 3549650 h 4610100"/>
                <a:gd name="connsiteX3" fmla="*/ 3549650 w 4610100"/>
                <a:gd name="connsiteY3" fmla="*/ 2305050 h 4610100"/>
                <a:gd name="connsiteX4" fmla="*/ 2305050 w 4610100"/>
                <a:gd name="connsiteY4" fmla="*/ 1060450 h 4610100"/>
                <a:gd name="connsiteX5" fmla="*/ 2305050 w 4610100"/>
                <a:gd name="connsiteY5" fmla="*/ 0 h 4610100"/>
                <a:gd name="connsiteX6" fmla="*/ 4610100 w 4610100"/>
                <a:gd name="connsiteY6" fmla="*/ 2305050 h 4610100"/>
                <a:gd name="connsiteX7" fmla="*/ 2305050 w 4610100"/>
                <a:gd name="connsiteY7" fmla="*/ 4610100 h 4610100"/>
                <a:gd name="connsiteX8" fmla="*/ 0 w 4610100"/>
                <a:gd name="connsiteY8" fmla="*/ 2305050 h 4610100"/>
                <a:gd name="connsiteX9" fmla="*/ 2305050 w 4610100"/>
                <a:gd name="connsiteY9" fmla="*/ 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0100" h="4610100">
                  <a:moveTo>
                    <a:pt x="2305050" y="1060450"/>
                  </a:moveTo>
                  <a:cubicBezTo>
                    <a:pt x="1617676" y="1060450"/>
                    <a:pt x="1060450" y="1617676"/>
                    <a:pt x="1060450" y="2305050"/>
                  </a:cubicBezTo>
                  <a:cubicBezTo>
                    <a:pt x="1060450" y="2992424"/>
                    <a:pt x="1617676" y="3549650"/>
                    <a:pt x="2305050" y="3549650"/>
                  </a:cubicBezTo>
                  <a:cubicBezTo>
                    <a:pt x="2992424" y="3549650"/>
                    <a:pt x="3549650" y="2992424"/>
                    <a:pt x="3549650" y="2305050"/>
                  </a:cubicBezTo>
                  <a:cubicBezTo>
                    <a:pt x="3549650" y="1617676"/>
                    <a:pt x="2992424" y="1060450"/>
                    <a:pt x="2305050" y="1060450"/>
                  </a:cubicBezTo>
                  <a:close/>
                  <a:moveTo>
                    <a:pt x="2305050" y="0"/>
                  </a:moveTo>
                  <a:cubicBezTo>
                    <a:pt x="3578094" y="0"/>
                    <a:pt x="4610100" y="1032006"/>
                    <a:pt x="4610100" y="2305050"/>
                  </a:cubicBezTo>
                  <a:cubicBezTo>
                    <a:pt x="4610100" y="3578094"/>
                    <a:pt x="3578094" y="4610100"/>
                    <a:pt x="2305050" y="4610100"/>
                  </a:cubicBezTo>
                  <a:cubicBezTo>
                    <a:pt x="1032006" y="4610100"/>
                    <a:pt x="0" y="3578094"/>
                    <a:pt x="0" y="2305050"/>
                  </a:cubicBezTo>
                  <a:cubicBezTo>
                    <a:pt x="0" y="1032006"/>
                    <a:pt x="1032006" y="0"/>
                    <a:pt x="2305050" y="0"/>
                  </a:cubicBezTo>
                  <a:close/>
                </a:path>
              </a:pathLst>
            </a:cu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14" name="i$ļîdê">
              <a:extLst>
                <a:ext uri="{FF2B5EF4-FFF2-40B4-BE49-F238E27FC236}">
                  <a16:creationId xmlns:a16="http://schemas.microsoft.com/office/drawing/2014/main" id="{9B2ED3D2-6A19-4D70-A97A-0A2AE2382FDD}"/>
                </a:ext>
              </a:extLst>
            </p:cNvPr>
            <p:cNvGrpSpPr/>
            <p:nvPr/>
          </p:nvGrpSpPr>
          <p:grpSpPr>
            <a:xfrm>
              <a:off x="5023586" y="2566137"/>
              <a:ext cx="2132127" cy="2132126"/>
              <a:chOff x="5010092" y="2469267"/>
              <a:chExt cx="2132127" cy="2132126"/>
            </a:xfrm>
          </p:grpSpPr>
          <p:sp>
            <p:nvSpPr>
              <p:cNvPr id="43" name="išliḍè">
                <a:extLst>
                  <a:ext uri="{FF2B5EF4-FFF2-40B4-BE49-F238E27FC236}">
                    <a16:creationId xmlns:a16="http://schemas.microsoft.com/office/drawing/2014/main" id="{D0118C8E-F31D-4136-A9CF-0E9B1BA542D5}"/>
                  </a:ext>
                </a:extLst>
              </p:cNvPr>
              <p:cNvSpPr/>
              <p:nvPr/>
            </p:nvSpPr>
            <p:spPr>
              <a:xfrm>
                <a:off x="5010093" y="2469267"/>
                <a:ext cx="2132126" cy="2132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íṣḻiḋé">
                <a:extLst>
                  <a:ext uri="{FF2B5EF4-FFF2-40B4-BE49-F238E27FC236}">
                    <a16:creationId xmlns:a16="http://schemas.microsoft.com/office/drawing/2014/main" id="{CC2ACF95-B8F3-44C7-A013-32729EFA0FB4}"/>
                  </a:ext>
                </a:extLst>
              </p:cNvPr>
              <p:cNvSpPr/>
              <p:nvPr/>
            </p:nvSpPr>
            <p:spPr>
              <a:xfrm>
                <a:off x="5010092" y="2469267"/>
                <a:ext cx="2132126" cy="2132126"/>
              </a:xfrm>
              <a:custGeom>
                <a:avLst/>
                <a:gdLst>
                  <a:gd name="T0" fmla="*/ 9329 w 10000"/>
                  <a:gd name="T1" fmla="*/ 7510 h 10000"/>
                  <a:gd name="T2" fmla="*/ 671 w 10000"/>
                  <a:gd name="T3" fmla="*/ 2489 h 10000"/>
                  <a:gd name="T4" fmla="*/ 6696 w 10000"/>
                  <a:gd name="T5" fmla="*/ 3411 h 10000"/>
                  <a:gd name="T6" fmla="*/ 7688 w 10000"/>
                  <a:gd name="T7" fmla="*/ 3100 h 10000"/>
                  <a:gd name="T8" fmla="*/ 7700 w 10000"/>
                  <a:gd name="T9" fmla="*/ 2750 h 10000"/>
                  <a:gd name="T10" fmla="*/ 7361 w 10000"/>
                  <a:gd name="T11" fmla="*/ 2459 h 10000"/>
                  <a:gd name="T12" fmla="*/ 7143 w 10000"/>
                  <a:gd name="T13" fmla="*/ 2192 h 10000"/>
                  <a:gd name="T14" fmla="*/ 6923 w 10000"/>
                  <a:gd name="T15" fmla="*/ 2341 h 10000"/>
                  <a:gd name="T16" fmla="*/ 6718 w 10000"/>
                  <a:gd name="T17" fmla="*/ 2230 h 10000"/>
                  <a:gd name="T18" fmla="*/ 6219 w 10000"/>
                  <a:gd name="T19" fmla="*/ 1928 h 10000"/>
                  <a:gd name="T20" fmla="*/ 5946 w 10000"/>
                  <a:gd name="T21" fmla="*/ 2328 h 10000"/>
                  <a:gd name="T22" fmla="*/ 5955 w 10000"/>
                  <a:gd name="T23" fmla="*/ 2978 h 10000"/>
                  <a:gd name="T24" fmla="*/ 5711 w 10000"/>
                  <a:gd name="T25" fmla="*/ 3054 h 10000"/>
                  <a:gd name="T26" fmla="*/ 4685 w 10000"/>
                  <a:gd name="T27" fmla="*/ 2404 h 10000"/>
                  <a:gd name="T28" fmla="*/ 4778 w 10000"/>
                  <a:gd name="T29" fmla="*/ 1834 h 10000"/>
                  <a:gd name="T30" fmla="*/ 5436 w 10000"/>
                  <a:gd name="T31" fmla="*/ 1500 h 10000"/>
                  <a:gd name="T32" fmla="*/ 5374 w 10000"/>
                  <a:gd name="T33" fmla="*/ 1194 h 10000"/>
                  <a:gd name="T34" fmla="*/ 5019 w 10000"/>
                  <a:gd name="T35" fmla="*/ 1221 h 10000"/>
                  <a:gd name="T36" fmla="*/ 4375 w 10000"/>
                  <a:gd name="T37" fmla="*/ 985 h 10000"/>
                  <a:gd name="T38" fmla="*/ 4625 w 10000"/>
                  <a:gd name="T39" fmla="*/ 1285 h 10000"/>
                  <a:gd name="T40" fmla="*/ 4381 w 10000"/>
                  <a:gd name="T41" fmla="*/ 1431 h 10000"/>
                  <a:gd name="T42" fmla="*/ 3783 w 10000"/>
                  <a:gd name="T43" fmla="*/ 1325 h 10000"/>
                  <a:gd name="T44" fmla="*/ 3135 w 10000"/>
                  <a:gd name="T45" fmla="*/ 1325 h 10000"/>
                  <a:gd name="T46" fmla="*/ 3528 w 10000"/>
                  <a:gd name="T47" fmla="*/ 1326 h 10000"/>
                  <a:gd name="T48" fmla="*/ 3005 w 10000"/>
                  <a:gd name="T49" fmla="*/ 1360 h 10000"/>
                  <a:gd name="T50" fmla="*/ 1699 w 10000"/>
                  <a:gd name="T51" fmla="*/ 3093 h 10000"/>
                  <a:gd name="T52" fmla="*/ 1940 w 10000"/>
                  <a:gd name="T53" fmla="*/ 3561 h 10000"/>
                  <a:gd name="T54" fmla="*/ 1973 w 10000"/>
                  <a:gd name="T55" fmla="*/ 4363 h 10000"/>
                  <a:gd name="T56" fmla="*/ 2535 w 10000"/>
                  <a:gd name="T57" fmla="*/ 5013 h 10000"/>
                  <a:gd name="T58" fmla="*/ 2790 w 10000"/>
                  <a:gd name="T59" fmla="*/ 5606 h 10000"/>
                  <a:gd name="T60" fmla="*/ 2923 w 10000"/>
                  <a:gd name="T61" fmla="*/ 5530 h 10000"/>
                  <a:gd name="T62" fmla="*/ 2891 w 10000"/>
                  <a:gd name="T63" fmla="*/ 5205 h 10000"/>
                  <a:gd name="T64" fmla="*/ 3276 w 10000"/>
                  <a:gd name="T65" fmla="*/ 5796 h 10000"/>
                  <a:gd name="T66" fmla="*/ 3658 w 10000"/>
                  <a:gd name="T67" fmla="*/ 6494 h 10000"/>
                  <a:gd name="T68" fmla="*/ 4290 w 10000"/>
                  <a:gd name="T69" fmla="*/ 6823 h 10000"/>
                  <a:gd name="T70" fmla="*/ 5158 w 10000"/>
                  <a:gd name="T71" fmla="*/ 7136 h 10000"/>
                  <a:gd name="T72" fmla="*/ 5586 w 10000"/>
                  <a:gd name="T73" fmla="*/ 7523 h 10000"/>
                  <a:gd name="T74" fmla="*/ 5481 w 10000"/>
                  <a:gd name="T75" fmla="*/ 7301 h 10000"/>
                  <a:gd name="T76" fmla="*/ 5525 w 10000"/>
                  <a:gd name="T77" fmla="*/ 6989 h 10000"/>
                  <a:gd name="T78" fmla="*/ 5149 w 10000"/>
                  <a:gd name="T79" fmla="*/ 6833 h 10000"/>
                  <a:gd name="T80" fmla="*/ 5200 w 10000"/>
                  <a:gd name="T81" fmla="*/ 6314 h 10000"/>
                  <a:gd name="T82" fmla="*/ 4776 w 10000"/>
                  <a:gd name="T83" fmla="*/ 6556 h 10000"/>
                  <a:gd name="T84" fmla="*/ 4293 w 10000"/>
                  <a:gd name="T85" fmla="*/ 5773 h 10000"/>
                  <a:gd name="T86" fmla="*/ 4465 w 10000"/>
                  <a:gd name="T87" fmla="*/ 5464 h 10000"/>
                  <a:gd name="T88" fmla="*/ 4944 w 10000"/>
                  <a:gd name="T89" fmla="*/ 5370 h 10000"/>
                  <a:gd name="T90" fmla="*/ 5374 w 10000"/>
                  <a:gd name="T91" fmla="*/ 5380 h 10000"/>
                  <a:gd name="T92" fmla="*/ 5769 w 10000"/>
                  <a:gd name="T93" fmla="*/ 5820 h 10000"/>
                  <a:gd name="T94" fmla="*/ 5773 w 10000"/>
                  <a:gd name="T95" fmla="*/ 5364 h 10000"/>
                  <a:gd name="T96" fmla="*/ 5993 w 10000"/>
                  <a:gd name="T97" fmla="*/ 4925 h 10000"/>
                  <a:gd name="T98" fmla="*/ 6065 w 10000"/>
                  <a:gd name="T99" fmla="*/ 4469 h 10000"/>
                  <a:gd name="T100" fmla="*/ 6560 w 10000"/>
                  <a:gd name="T101" fmla="*/ 4111 h 10000"/>
                  <a:gd name="T102" fmla="*/ 6934 w 10000"/>
                  <a:gd name="T103" fmla="*/ 3780 h 10000"/>
                  <a:gd name="T104" fmla="*/ 7054 w 10000"/>
                  <a:gd name="T105" fmla="*/ 3455 h 10000"/>
                  <a:gd name="T106" fmla="*/ 7928 w 10000"/>
                  <a:gd name="T107" fmla="*/ 7841 h 10000"/>
                  <a:gd name="T108" fmla="*/ 7471 w 10000"/>
                  <a:gd name="T109" fmla="*/ 7524 h 10000"/>
                  <a:gd name="T110" fmla="*/ 7191 w 10000"/>
                  <a:gd name="T111" fmla="*/ 7421 h 10000"/>
                  <a:gd name="T112" fmla="*/ 6791 w 10000"/>
                  <a:gd name="T113" fmla="*/ 7315 h 10000"/>
                  <a:gd name="T114" fmla="*/ 6526 w 10000"/>
                  <a:gd name="T115" fmla="*/ 7374 h 10000"/>
                  <a:gd name="T116" fmla="*/ 6204 w 10000"/>
                  <a:gd name="T117" fmla="*/ 7385 h 10000"/>
                  <a:gd name="T118" fmla="*/ 5964 w 10000"/>
                  <a:gd name="T119" fmla="*/ 7732 h 10000"/>
                  <a:gd name="T120" fmla="*/ 5710 w 10000"/>
                  <a:gd name="T121" fmla="*/ 8994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00" h="10000">
                    <a:moveTo>
                      <a:pt x="2490" y="671"/>
                    </a:moveTo>
                    <a:cubicBezTo>
                      <a:pt x="3255" y="225"/>
                      <a:pt x="4093" y="0"/>
                      <a:pt x="5000" y="0"/>
                    </a:cubicBezTo>
                    <a:cubicBezTo>
                      <a:pt x="5906" y="0"/>
                      <a:pt x="6743" y="224"/>
                      <a:pt x="7510" y="671"/>
                    </a:cubicBezTo>
                    <a:cubicBezTo>
                      <a:pt x="8275" y="1119"/>
                      <a:pt x="8881" y="1725"/>
                      <a:pt x="9329" y="2490"/>
                    </a:cubicBezTo>
                    <a:cubicBezTo>
                      <a:pt x="9775" y="3255"/>
                      <a:pt x="10000" y="4093"/>
                      <a:pt x="10000" y="5000"/>
                    </a:cubicBezTo>
                    <a:cubicBezTo>
                      <a:pt x="10000" y="5908"/>
                      <a:pt x="9776" y="6745"/>
                      <a:pt x="9329" y="7510"/>
                    </a:cubicBezTo>
                    <a:cubicBezTo>
                      <a:pt x="8881" y="8275"/>
                      <a:pt x="8275" y="8883"/>
                      <a:pt x="7510" y="9329"/>
                    </a:cubicBezTo>
                    <a:cubicBezTo>
                      <a:pt x="6745" y="9775"/>
                      <a:pt x="5908" y="10000"/>
                      <a:pt x="5000" y="10000"/>
                    </a:cubicBezTo>
                    <a:cubicBezTo>
                      <a:pt x="4093" y="10000"/>
                      <a:pt x="3255" y="9776"/>
                      <a:pt x="2490" y="9329"/>
                    </a:cubicBezTo>
                    <a:cubicBezTo>
                      <a:pt x="1725" y="8881"/>
                      <a:pt x="1119" y="8275"/>
                      <a:pt x="671" y="7509"/>
                    </a:cubicBezTo>
                    <a:cubicBezTo>
                      <a:pt x="224" y="6744"/>
                      <a:pt x="0" y="5906"/>
                      <a:pt x="0" y="4999"/>
                    </a:cubicBezTo>
                    <a:cubicBezTo>
                      <a:pt x="0" y="4093"/>
                      <a:pt x="224" y="3256"/>
                      <a:pt x="671" y="2489"/>
                    </a:cubicBezTo>
                    <a:cubicBezTo>
                      <a:pt x="1119" y="1724"/>
                      <a:pt x="1725" y="1117"/>
                      <a:pt x="2490" y="671"/>
                    </a:cubicBezTo>
                    <a:close/>
                    <a:moveTo>
                      <a:pt x="6784" y="3393"/>
                    </a:moveTo>
                    <a:cubicBezTo>
                      <a:pt x="6775" y="3396"/>
                      <a:pt x="6755" y="3418"/>
                      <a:pt x="6723" y="3454"/>
                    </a:cubicBezTo>
                    <a:cubicBezTo>
                      <a:pt x="6690" y="3490"/>
                      <a:pt x="6661" y="3511"/>
                      <a:pt x="6635" y="3515"/>
                    </a:cubicBezTo>
                    <a:cubicBezTo>
                      <a:pt x="6644" y="3515"/>
                      <a:pt x="6654" y="3504"/>
                      <a:pt x="6664" y="3482"/>
                    </a:cubicBezTo>
                    <a:cubicBezTo>
                      <a:pt x="6675" y="3460"/>
                      <a:pt x="6686" y="3437"/>
                      <a:pt x="6696" y="3411"/>
                    </a:cubicBezTo>
                    <a:cubicBezTo>
                      <a:pt x="6708" y="3386"/>
                      <a:pt x="6715" y="3370"/>
                      <a:pt x="6720" y="3366"/>
                    </a:cubicBezTo>
                    <a:cubicBezTo>
                      <a:pt x="6745" y="3336"/>
                      <a:pt x="6795" y="3302"/>
                      <a:pt x="6864" y="3269"/>
                    </a:cubicBezTo>
                    <a:cubicBezTo>
                      <a:pt x="6924" y="3244"/>
                      <a:pt x="7039" y="3216"/>
                      <a:pt x="7201" y="3191"/>
                    </a:cubicBezTo>
                    <a:cubicBezTo>
                      <a:pt x="7349" y="3157"/>
                      <a:pt x="7460" y="3180"/>
                      <a:pt x="7533" y="3262"/>
                    </a:cubicBezTo>
                    <a:cubicBezTo>
                      <a:pt x="7524" y="3254"/>
                      <a:pt x="7545" y="3226"/>
                      <a:pt x="7594" y="3177"/>
                    </a:cubicBezTo>
                    <a:cubicBezTo>
                      <a:pt x="7643" y="3130"/>
                      <a:pt x="7674" y="3102"/>
                      <a:pt x="7688" y="3100"/>
                    </a:cubicBezTo>
                    <a:cubicBezTo>
                      <a:pt x="7701" y="3091"/>
                      <a:pt x="7733" y="3081"/>
                      <a:pt x="7785" y="3071"/>
                    </a:cubicBezTo>
                    <a:cubicBezTo>
                      <a:pt x="7837" y="3061"/>
                      <a:pt x="7870" y="3045"/>
                      <a:pt x="7882" y="3022"/>
                    </a:cubicBezTo>
                    <a:lnTo>
                      <a:pt x="7896" y="2879"/>
                    </a:lnTo>
                    <a:cubicBezTo>
                      <a:pt x="7844" y="2882"/>
                      <a:pt x="7806" y="2867"/>
                      <a:pt x="7782" y="2834"/>
                    </a:cubicBezTo>
                    <a:cubicBezTo>
                      <a:pt x="7759" y="2800"/>
                      <a:pt x="7745" y="2754"/>
                      <a:pt x="7740" y="2697"/>
                    </a:cubicBezTo>
                    <a:cubicBezTo>
                      <a:pt x="7740" y="2706"/>
                      <a:pt x="7726" y="2722"/>
                      <a:pt x="7700" y="2750"/>
                    </a:cubicBezTo>
                    <a:cubicBezTo>
                      <a:pt x="7700" y="2720"/>
                      <a:pt x="7690" y="2702"/>
                      <a:pt x="7671" y="2697"/>
                    </a:cubicBezTo>
                    <a:cubicBezTo>
                      <a:pt x="7651" y="2694"/>
                      <a:pt x="7626" y="2695"/>
                      <a:pt x="7595" y="2705"/>
                    </a:cubicBezTo>
                    <a:cubicBezTo>
                      <a:pt x="7565" y="2714"/>
                      <a:pt x="7546" y="2716"/>
                      <a:pt x="7536" y="2712"/>
                    </a:cubicBezTo>
                    <a:cubicBezTo>
                      <a:pt x="7492" y="2699"/>
                      <a:pt x="7460" y="2684"/>
                      <a:pt x="7439" y="2664"/>
                    </a:cubicBezTo>
                    <a:cubicBezTo>
                      <a:pt x="7416" y="2644"/>
                      <a:pt x="7399" y="2609"/>
                      <a:pt x="7386" y="2556"/>
                    </a:cubicBezTo>
                    <a:cubicBezTo>
                      <a:pt x="7374" y="2504"/>
                      <a:pt x="7364" y="2471"/>
                      <a:pt x="7361" y="2459"/>
                    </a:cubicBezTo>
                    <a:cubicBezTo>
                      <a:pt x="7352" y="2436"/>
                      <a:pt x="7332" y="2414"/>
                      <a:pt x="7300" y="2387"/>
                    </a:cubicBezTo>
                    <a:cubicBezTo>
                      <a:pt x="7267" y="2362"/>
                      <a:pt x="7246" y="2340"/>
                      <a:pt x="7239" y="2321"/>
                    </a:cubicBezTo>
                    <a:cubicBezTo>
                      <a:pt x="7235" y="2312"/>
                      <a:pt x="7229" y="2300"/>
                      <a:pt x="7223" y="2286"/>
                    </a:cubicBezTo>
                    <a:cubicBezTo>
                      <a:pt x="7215" y="2271"/>
                      <a:pt x="7209" y="2257"/>
                      <a:pt x="7203" y="2244"/>
                    </a:cubicBezTo>
                    <a:cubicBezTo>
                      <a:pt x="7195" y="2230"/>
                      <a:pt x="7187" y="2219"/>
                      <a:pt x="7178" y="2209"/>
                    </a:cubicBezTo>
                    <a:cubicBezTo>
                      <a:pt x="7168" y="2199"/>
                      <a:pt x="7154" y="2192"/>
                      <a:pt x="7143" y="2192"/>
                    </a:cubicBezTo>
                    <a:cubicBezTo>
                      <a:pt x="7129" y="2192"/>
                      <a:pt x="7114" y="2204"/>
                      <a:pt x="7098" y="2225"/>
                    </a:cubicBezTo>
                    <a:cubicBezTo>
                      <a:pt x="7079" y="2247"/>
                      <a:pt x="7064" y="2269"/>
                      <a:pt x="7049" y="2291"/>
                    </a:cubicBezTo>
                    <a:cubicBezTo>
                      <a:pt x="7034" y="2314"/>
                      <a:pt x="7024" y="2324"/>
                      <a:pt x="7020" y="2324"/>
                    </a:cubicBezTo>
                    <a:cubicBezTo>
                      <a:pt x="7006" y="2315"/>
                      <a:pt x="6995" y="2311"/>
                      <a:pt x="6980" y="2314"/>
                    </a:cubicBezTo>
                    <a:cubicBezTo>
                      <a:pt x="6966" y="2316"/>
                      <a:pt x="6956" y="2317"/>
                      <a:pt x="6951" y="2321"/>
                    </a:cubicBezTo>
                    <a:cubicBezTo>
                      <a:pt x="6944" y="2324"/>
                      <a:pt x="6935" y="2330"/>
                      <a:pt x="6923" y="2341"/>
                    </a:cubicBezTo>
                    <a:cubicBezTo>
                      <a:pt x="6909" y="2353"/>
                      <a:pt x="6899" y="2361"/>
                      <a:pt x="6890" y="2365"/>
                    </a:cubicBezTo>
                    <a:cubicBezTo>
                      <a:pt x="6876" y="2374"/>
                      <a:pt x="6859" y="2380"/>
                      <a:pt x="6835" y="2385"/>
                    </a:cubicBezTo>
                    <a:cubicBezTo>
                      <a:pt x="6811" y="2389"/>
                      <a:pt x="6793" y="2394"/>
                      <a:pt x="6780" y="2399"/>
                    </a:cubicBezTo>
                    <a:cubicBezTo>
                      <a:pt x="6846" y="2376"/>
                      <a:pt x="6844" y="2354"/>
                      <a:pt x="6773" y="2328"/>
                    </a:cubicBezTo>
                    <a:cubicBezTo>
                      <a:pt x="6729" y="2309"/>
                      <a:pt x="6695" y="2304"/>
                      <a:pt x="6669" y="2308"/>
                    </a:cubicBezTo>
                    <a:cubicBezTo>
                      <a:pt x="6709" y="2289"/>
                      <a:pt x="6724" y="2264"/>
                      <a:pt x="6718" y="2230"/>
                    </a:cubicBezTo>
                    <a:cubicBezTo>
                      <a:pt x="6710" y="2196"/>
                      <a:pt x="6693" y="2164"/>
                      <a:pt x="6663" y="2139"/>
                    </a:cubicBezTo>
                    <a:lnTo>
                      <a:pt x="6695" y="2139"/>
                    </a:lnTo>
                    <a:cubicBezTo>
                      <a:pt x="6691" y="2120"/>
                      <a:pt x="6671" y="2104"/>
                      <a:pt x="6640" y="2084"/>
                    </a:cubicBezTo>
                    <a:cubicBezTo>
                      <a:pt x="6608" y="2064"/>
                      <a:pt x="6569" y="2046"/>
                      <a:pt x="6526" y="2029"/>
                    </a:cubicBezTo>
                    <a:cubicBezTo>
                      <a:pt x="6483" y="2010"/>
                      <a:pt x="6455" y="1999"/>
                      <a:pt x="6441" y="1989"/>
                    </a:cubicBezTo>
                    <a:cubicBezTo>
                      <a:pt x="6408" y="1966"/>
                      <a:pt x="6333" y="1946"/>
                      <a:pt x="6219" y="1928"/>
                    </a:cubicBezTo>
                    <a:cubicBezTo>
                      <a:pt x="6106" y="1908"/>
                      <a:pt x="6035" y="1906"/>
                      <a:pt x="6004" y="1925"/>
                    </a:cubicBezTo>
                    <a:cubicBezTo>
                      <a:pt x="5981" y="1950"/>
                      <a:pt x="5973" y="1974"/>
                      <a:pt x="5975" y="1994"/>
                    </a:cubicBezTo>
                    <a:cubicBezTo>
                      <a:pt x="5978" y="2014"/>
                      <a:pt x="5986" y="2043"/>
                      <a:pt x="6000" y="2085"/>
                    </a:cubicBezTo>
                    <a:cubicBezTo>
                      <a:pt x="6015" y="2126"/>
                      <a:pt x="6024" y="2154"/>
                      <a:pt x="6024" y="2165"/>
                    </a:cubicBezTo>
                    <a:cubicBezTo>
                      <a:pt x="6028" y="2190"/>
                      <a:pt x="6015" y="2220"/>
                      <a:pt x="5989" y="2250"/>
                    </a:cubicBezTo>
                    <a:cubicBezTo>
                      <a:pt x="5960" y="2280"/>
                      <a:pt x="5946" y="2306"/>
                      <a:pt x="5946" y="2328"/>
                    </a:cubicBezTo>
                    <a:cubicBezTo>
                      <a:pt x="5946" y="2358"/>
                      <a:pt x="5976" y="2393"/>
                      <a:pt x="6038" y="2429"/>
                    </a:cubicBezTo>
                    <a:cubicBezTo>
                      <a:pt x="6098" y="2465"/>
                      <a:pt x="6119" y="2511"/>
                      <a:pt x="6104" y="2568"/>
                    </a:cubicBezTo>
                    <a:cubicBezTo>
                      <a:pt x="6090" y="2601"/>
                      <a:pt x="6056" y="2638"/>
                      <a:pt x="6000" y="2671"/>
                    </a:cubicBezTo>
                    <a:cubicBezTo>
                      <a:pt x="5944" y="2705"/>
                      <a:pt x="5909" y="2731"/>
                      <a:pt x="5896" y="2749"/>
                    </a:cubicBezTo>
                    <a:cubicBezTo>
                      <a:pt x="5874" y="2783"/>
                      <a:pt x="5871" y="2825"/>
                      <a:pt x="5886" y="2870"/>
                    </a:cubicBezTo>
                    <a:cubicBezTo>
                      <a:pt x="5901" y="2915"/>
                      <a:pt x="5924" y="2950"/>
                      <a:pt x="5955" y="2978"/>
                    </a:cubicBezTo>
                    <a:cubicBezTo>
                      <a:pt x="5964" y="2986"/>
                      <a:pt x="5968" y="2996"/>
                      <a:pt x="5965" y="3003"/>
                    </a:cubicBezTo>
                    <a:cubicBezTo>
                      <a:pt x="5963" y="3011"/>
                      <a:pt x="5955" y="3023"/>
                      <a:pt x="5941" y="3031"/>
                    </a:cubicBezTo>
                    <a:cubicBezTo>
                      <a:pt x="5928" y="3043"/>
                      <a:pt x="5916" y="3051"/>
                      <a:pt x="5906" y="3056"/>
                    </a:cubicBezTo>
                    <a:cubicBezTo>
                      <a:pt x="5895" y="3064"/>
                      <a:pt x="5881" y="3070"/>
                      <a:pt x="5864" y="3080"/>
                    </a:cubicBezTo>
                    <a:lnTo>
                      <a:pt x="5844" y="3094"/>
                    </a:lnTo>
                    <a:cubicBezTo>
                      <a:pt x="5796" y="3116"/>
                      <a:pt x="5753" y="3103"/>
                      <a:pt x="5711" y="3054"/>
                    </a:cubicBezTo>
                    <a:cubicBezTo>
                      <a:pt x="5670" y="3005"/>
                      <a:pt x="5640" y="2950"/>
                      <a:pt x="5624" y="2884"/>
                    </a:cubicBezTo>
                    <a:cubicBezTo>
                      <a:pt x="5594" y="2775"/>
                      <a:pt x="5558" y="2709"/>
                      <a:pt x="5520" y="2689"/>
                    </a:cubicBezTo>
                    <a:cubicBezTo>
                      <a:pt x="5420" y="2655"/>
                      <a:pt x="5356" y="2656"/>
                      <a:pt x="5331" y="2696"/>
                    </a:cubicBezTo>
                    <a:cubicBezTo>
                      <a:pt x="5309" y="2640"/>
                      <a:pt x="5220" y="2584"/>
                      <a:pt x="5064" y="2526"/>
                    </a:cubicBezTo>
                    <a:cubicBezTo>
                      <a:pt x="4955" y="2486"/>
                      <a:pt x="4830" y="2479"/>
                      <a:pt x="4685" y="2501"/>
                    </a:cubicBezTo>
                    <a:cubicBezTo>
                      <a:pt x="4710" y="2498"/>
                      <a:pt x="4710" y="2465"/>
                      <a:pt x="4685" y="2404"/>
                    </a:cubicBezTo>
                    <a:cubicBezTo>
                      <a:pt x="4655" y="2338"/>
                      <a:pt x="4614" y="2313"/>
                      <a:pt x="4561" y="2326"/>
                    </a:cubicBezTo>
                    <a:cubicBezTo>
                      <a:pt x="4575" y="2301"/>
                      <a:pt x="4584" y="2261"/>
                      <a:pt x="4586" y="2213"/>
                    </a:cubicBezTo>
                    <a:cubicBezTo>
                      <a:pt x="4590" y="2164"/>
                      <a:pt x="4594" y="2134"/>
                      <a:pt x="4594" y="2125"/>
                    </a:cubicBezTo>
                    <a:cubicBezTo>
                      <a:pt x="4608" y="2069"/>
                      <a:pt x="4634" y="2018"/>
                      <a:pt x="4671" y="1976"/>
                    </a:cubicBezTo>
                    <a:cubicBezTo>
                      <a:pt x="4675" y="1973"/>
                      <a:pt x="4691" y="1953"/>
                      <a:pt x="4716" y="1921"/>
                    </a:cubicBezTo>
                    <a:cubicBezTo>
                      <a:pt x="4741" y="1889"/>
                      <a:pt x="4763" y="1860"/>
                      <a:pt x="4778" y="1834"/>
                    </a:cubicBezTo>
                    <a:cubicBezTo>
                      <a:pt x="4793" y="1809"/>
                      <a:pt x="4794" y="1794"/>
                      <a:pt x="4780" y="1794"/>
                    </a:cubicBezTo>
                    <a:cubicBezTo>
                      <a:pt x="4933" y="1813"/>
                      <a:pt x="5040" y="1786"/>
                      <a:pt x="5106" y="1723"/>
                    </a:cubicBezTo>
                    <a:cubicBezTo>
                      <a:pt x="5129" y="1700"/>
                      <a:pt x="5153" y="1664"/>
                      <a:pt x="5183" y="1611"/>
                    </a:cubicBezTo>
                    <a:cubicBezTo>
                      <a:pt x="5211" y="1559"/>
                      <a:pt x="5234" y="1523"/>
                      <a:pt x="5251" y="1500"/>
                    </a:cubicBezTo>
                    <a:cubicBezTo>
                      <a:pt x="5291" y="1475"/>
                      <a:pt x="5321" y="1463"/>
                      <a:pt x="5343" y="1465"/>
                    </a:cubicBezTo>
                    <a:cubicBezTo>
                      <a:pt x="5365" y="1468"/>
                      <a:pt x="5396" y="1479"/>
                      <a:pt x="5436" y="1500"/>
                    </a:cubicBezTo>
                    <a:cubicBezTo>
                      <a:pt x="5478" y="1523"/>
                      <a:pt x="5509" y="1533"/>
                      <a:pt x="5530" y="1533"/>
                    </a:cubicBezTo>
                    <a:cubicBezTo>
                      <a:pt x="5590" y="1536"/>
                      <a:pt x="5624" y="1513"/>
                      <a:pt x="5631" y="1461"/>
                    </a:cubicBezTo>
                    <a:cubicBezTo>
                      <a:pt x="5639" y="1409"/>
                      <a:pt x="5621" y="1365"/>
                      <a:pt x="5583" y="1331"/>
                    </a:cubicBezTo>
                    <a:cubicBezTo>
                      <a:pt x="5635" y="1335"/>
                      <a:pt x="5641" y="1299"/>
                      <a:pt x="5603" y="1220"/>
                    </a:cubicBezTo>
                    <a:cubicBezTo>
                      <a:pt x="5584" y="1190"/>
                      <a:pt x="5569" y="1171"/>
                      <a:pt x="5550" y="1161"/>
                    </a:cubicBezTo>
                    <a:cubicBezTo>
                      <a:pt x="5498" y="1143"/>
                      <a:pt x="5439" y="1154"/>
                      <a:pt x="5374" y="1194"/>
                    </a:cubicBezTo>
                    <a:cubicBezTo>
                      <a:pt x="5340" y="1213"/>
                      <a:pt x="5344" y="1228"/>
                      <a:pt x="5388" y="1246"/>
                    </a:cubicBezTo>
                    <a:cubicBezTo>
                      <a:pt x="5384" y="1243"/>
                      <a:pt x="5363" y="1266"/>
                      <a:pt x="5326" y="1315"/>
                    </a:cubicBezTo>
                    <a:cubicBezTo>
                      <a:pt x="5290" y="1364"/>
                      <a:pt x="5254" y="1403"/>
                      <a:pt x="5219" y="1429"/>
                    </a:cubicBezTo>
                    <a:cubicBezTo>
                      <a:pt x="5185" y="1454"/>
                      <a:pt x="5149" y="1444"/>
                      <a:pt x="5115" y="1396"/>
                    </a:cubicBezTo>
                    <a:cubicBezTo>
                      <a:pt x="5111" y="1393"/>
                      <a:pt x="5099" y="1363"/>
                      <a:pt x="5080" y="1309"/>
                    </a:cubicBezTo>
                    <a:cubicBezTo>
                      <a:pt x="5060" y="1254"/>
                      <a:pt x="5040" y="1226"/>
                      <a:pt x="5019" y="1221"/>
                    </a:cubicBezTo>
                    <a:cubicBezTo>
                      <a:pt x="4985" y="1221"/>
                      <a:pt x="4949" y="1254"/>
                      <a:pt x="4915" y="1319"/>
                    </a:cubicBezTo>
                    <a:cubicBezTo>
                      <a:pt x="4929" y="1285"/>
                      <a:pt x="4904" y="1251"/>
                      <a:pt x="4844" y="1221"/>
                    </a:cubicBezTo>
                    <a:cubicBezTo>
                      <a:pt x="4784" y="1191"/>
                      <a:pt x="4731" y="1174"/>
                      <a:pt x="4688" y="1169"/>
                    </a:cubicBezTo>
                    <a:cubicBezTo>
                      <a:pt x="4769" y="1116"/>
                      <a:pt x="4754" y="1058"/>
                      <a:pt x="4635" y="993"/>
                    </a:cubicBezTo>
                    <a:cubicBezTo>
                      <a:pt x="4605" y="974"/>
                      <a:pt x="4559" y="964"/>
                      <a:pt x="4503" y="960"/>
                    </a:cubicBezTo>
                    <a:cubicBezTo>
                      <a:pt x="4444" y="956"/>
                      <a:pt x="4401" y="964"/>
                      <a:pt x="4375" y="985"/>
                    </a:cubicBezTo>
                    <a:cubicBezTo>
                      <a:pt x="4353" y="1015"/>
                      <a:pt x="4341" y="1040"/>
                      <a:pt x="4340" y="1061"/>
                    </a:cubicBezTo>
                    <a:cubicBezTo>
                      <a:pt x="4338" y="1081"/>
                      <a:pt x="4349" y="1098"/>
                      <a:pt x="4373" y="1114"/>
                    </a:cubicBezTo>
                    <a:cubicBezTo>
                      <a:pt x="4396" y="1129"/>
                      <a:pt x="4419" y="1140"/>
                      <a:pt x="4441" y="1149"/>
                    </a:cubicBezTo>
                    <a:cubicBezTo>
                      <a:pt x="4464" y="1158"/>
                      <a:pt x="4488" y="1168"/>
                      <a:pt x="4518" y="1174"/>
                    </a:cubicBezTo>
                    <a:cubicBezTo>
                      <a:pt x="4546" y="1183"/>
                      <a:pt x="4564" y="1189"/>
                      <a:pt x="4573" y="1194"/>
                    </a:cubicBezTo>
                    <a:cubicBezTo>
                      <a:pt x="4633" y="1238"/>
                      <a:pt x="4650" y="1269"/>
                      <a:pt x="4625" y="1285"/>
                    </a:cubicBezTo>
                    <a:cubicBezTo>
                      <a:pt x="4616" y="1289"/>
                      <a:pt x="4599" y="1298"/>
                      <a:pt x="4570" y="1309"/>
                    </a:cubicBezTo>
                    <a:cubicBezTo>
                      <a:pt x="4541" y="1320"/>
                      <a:pt x="4516" y="1330"/>
                      <a:pt x="4494" y="1338"/>
                    </a:cubicBezTo>
                    <a:cubicBezTo>
                      <a:pt x="4471" y="1345"/>
                      <a:pt x="4460" y="1356"/>
                      <a:pt x="4454" y="1363"/>
                    </a:cubicBezTo>
                    <a:cubicBezTo>
                      <a:pt x="4440" y="1381"/>
                      <a:pt x="4440" y="1410"/>
                      <a:pt x="4454" y="1454"/>
                    </a:cubicBezTo>
                    <a:cubicBezTo>
                      <a:pt x="4468" y="1498"/>
                      <a:pt x="4463" y="1529"/>
                      <a:pt x="4440" y="1545"/>
                    </a:cubicBezTo>
                    <a:cubicBezTo>
                      <a:pt x="4418" y="1523"/>
                      <a:pt x="4399" y="1485"/>
                      <a:pt x="4381" y="1431"/>
                    </a:cubicBezTo>
                    <a:cubicBezTo>
                      <a:pt x="4363" y="1376"/>
                      <a:pt x="4349" y="1341"/>
                      <a:pt x="4336" y="1324"/>
                    </a:cubicBezTo>
                    <a:cubicBezTo>
                      <a:pt x="4366" y="1364"/>
                      <a:pt x="4313" y="1376"/>
                      <a:pt x="4173" y="1364"/>
                    </a:cubicBezTo>
                    <a:lnTo>
                      <a:pt x="4106" y="1356"/>
                    </a:lnTo>
                    <a:cubicBezTo>
                      <a:pt x="4088" y="1356"/>
                      <a:pt x="4054" y="1360"/>
                      <a:pt x="4003" y="1370"/>
                    </a:cubicBezTo>
                    <a:cubicBezTo>
                      <a:pt x="3950" y="1379"/>
                      <a:pt x="3905" y="1381"/>
                      <a:pt x="3870" y="1378"/>
                    </a:cubicBezTo>
                    <a:cubicBezTo>
                      <a:pt x="3834" y="1374"/>
                      <a:pt x="3804" y="1355"/>
                      <a:pt x="3783" y="1325"/>
                    </a:cubicBezTo>
                    <a:cubicBezTo>
                      <a:pt x="3764" y="1291"/>
                      <a:pt x="3764" y="1248"/>
                      <a:pt x="3783" y="1195"/>
                    </a:cubicBezTo>
                    <a:cubicBezTo>
                      <a:pt x="3786" y="1176"/>
                      <a:pt x="3796" y="1173"/>
                      <a:pt x="3808" y="1181"/>
                    </a:cubicBezTo>
                    <a:cubicBezTo>
                      <a:pt x="3789" y="1168"/>
                      <a:pt x="3766" y="1148"/>
                      <a:pt x="3736" y="1120"/>
                    </a:cubicBezTo>
                    <a:cubicBezTo>
                      <a:pt x="3706" y="1091"/>
                      <a:pt x="3684" y="1074"/>
                      <a:pt x="3670" y="1065"/>
                    </a:cubicBezTo>
                    <a:cubicBezTo>
                      <a:pt x="3470" y="1131"/>
                      <a:pt x="3266" y="1220"/>
                      <a:pt x="3058" y="1333"/>
                    </a:cubicBezTo>
                    <a:cubicBezTo>
                      <a:pt x="3083" y="1336"/>
                      <a:pt x="3110" y="1335"/>
                      <a:pt x="3135" y="1325"/>
                    </a:cubicBezTo>
                    <a:cubicBezTo>
                      <a:pt x="3158" y="1316"/>
                      <a:pt x="3184" y="1301"/>
                      <a:pt x="3220" y="1283"/>
                    </a:cubicBezTo>
                    <a:cubicBezTo>
                      <a:pt x="3254" y="1263"/>
                      <a:pt x="3276" y="1251"/>
                      <a:pt x="3286" y="1248"/>
                    </a:cubicBezTo>
                    <a:cubicBezTo>
                      <a:pt x="3434" y="1188"/>
                      <a:pt x="3524" y="1171"/>
                      <a:pt x="3560" y="1203"/>
                    </a:cubicBezTo>
                    <a:lnTo>
                      <a:pt x="3593" y="1170"/>
                    </a:lnTo>
                    <a:cubicBezTo>
                      <a:pt x="3653" y="1240"/>
                      <a:pt x="3696" y="1294"/>
                      <a:pt x="3723" y="1334"/>
                    </a:cubicBezTo>
                    <a:cubicBezTo>
                      <a:pt x="3693" y="1315"/>
                      <a:pt x="3626" y="1314"/>
                      <a:pt x="3528" y="1326"/>
                    </a:cubicBezTo>
                    <a:cubicBezTo>
                      <a:pt x="3441" y="1351"/>
                      <a:pt x="3394" y="1379"/>
                      <a:pt x="3384" y="1404"/>
                    </a:cubicBezTo>
                    <a:cubicBezTo>
                      <a:pt x="3414" y="1456"/>
                      <a:pt x="3425" y="1495"/>
                      <a:pt x="3416" y="1523"/>
                    </a:cubicBezTo>
                    <a:cubicBezTo>
                      <a:pt x="3398" y="1509"/>
                      <a:pt x="3374" y="1489"/>
                      <a:pt x="3340" y="1456"/>
                    </a:cubicBezTo>
                    <a:cubicBezTo>
                      <a:pt x="3308" y="1426"/>
                      <a:pt x="3275" y="1401"/>
                      <a:pt x="3246" y="1385"/>
                    </a:cubicBezTo>
                    <a:cubicBezTo>
                      <a:pt x="3216" y="1366"/>
                      <a:pt x="3183" y="1356"/>
                      <a:pt x="3149" y="1353"/>
                    </a:cubicBezTo>
                    <a:cubicBezTo>
                      <a:pt x="3079" y="1353"/>
                      <a:pt x="3030" y="1355"/>
                      <a:pt x="3005" y="1360"/>
                    </a:cubicBezTo>
                    <a:cubicBezTo>
                      <a:pt x="2370" y="1708"/>
                      <a:pt x="1861" y="2189"/>
                      <a:pt x="1476" y="2806"/>
                    </a:cubicBezTo>
                    <a:cubicBezTo>
                      <a:pt x="1506" y="2836"/>
                      <a:pt x="1533" y="2854"/>
                      <a:pt x="1554" y="2859"/>
                    </a:cubicBezTo>
                    <a:cubicBezTo>
                      <a:pt x="1573" y="2863"/>
                      <a:pt x="1583" y="2883"/>
                      <a:pt x="1586" y="2918"/>
                    </a:cubicBezTo>
                    <a:cubicBezTo>
                      <a:pt x="1590" y="2951"/>
                      <a:pt x="1596" y="2976"/>
                      <a:pt x="1603" y="2989"/>
                    </a:cubicBezTo>
                    <a:cubicBezTo>
                      <a:pt x="1610" y="3003"/>
                      <a:pt x="1634" y="2996"/>
                      <a:pt x="1679" y="2969"/>
                    </a:cubicBezTo>
                    <a:cubicBezTo>
                      <a:pt x="1719" y="3003"/>
                      <a:pt x="1724" y="3045"/>
                      <a:pt x="1699" y="3093"/>
                    </a:cubicBezTo>
                    <a:cubicBezTo>
                      <a:pt x="1703" y="3089"/>
                      <a:pt x="1799" y="3148"/>
                      <a:pt x="1985" y="3269"/>
                    </a:cubicBezTo>
                    <a:cubicBezTo>
                      <a:pt x="2066" y="3344"/>
                      <a:pt x="2113" y="3389"/>
                      <a:pt x="2121" y="3405"/>
                    </a:cubicBezTo>
                    <a:cubicBezTo>
                      <a:pt x="2135" y="3453"/>
                      <a:pt x="2113" y="3491"/>
                      <a:pt x="2055" y="3524"/>
                    </a:cubicBezTo>
                    <a:cubicBezTo>
                      <a:pt x="2051" y="3515"/>
                      <a:pt x="2031" y="3495"/>
                      <a:pt x="1996" y="3465"/>
                    </a:cubicBezTo>
                    <a:cubicBezTo>
                      <a:pt x="1963" y="3435"/>
                      <a:pt x="1941" y="3425"/>
                      <a:pt x="1938" y="3440"/>
                    </a:cubicBezTo>
                    <a:cubicBezTo>
                      <a:pt x="1924" y="3463"/>
                      <a:pt x="1925" y="3501"/>
                      <a:pt x="1940" y="3561"/>
                    </a:cubicBezTo>
                    <a:cubicBezTo>
                      <a:pt x="1955" y="3620"/>
                      <a:pt x="1978" y="3648"/>
                      <a:pt x="2009" y="3641"/>
                    </a:cubicBezTo>
                    <a:cubicBezTo>
                      <a:pt x="1979" y="3641"/>
                      <a:pt x="1958" y="3675"/>
                      <a:pt x="1948" y="3745"/>
                    </a:cubicBezTo>
                    <a:cubicBezTo>
                      <a:pt x="1936" y="3815"/>
                      <a:pt x="1931" y="3891"/>
                      <a:pt x="1931" y="3976"/>
                    </a:cubicBezTo>
                    <a:cubicBezTo>
                      <a:pt x="1931" y="4061"/>
                      <a:pt x="1929" y="4111"/>
                      <a:pt x="1924" y="4130"/>
                    </a:cubicBezTo>
                    <a:lnTo>
                      <a:pt x="1938" y="4138"/>
                    </a:lnTo>
                    <a:cubicBezTo>
                      <a:pt x="1924" y="4190"/>
                      <a:pt x="1936" y="4265"/>
                      <a:pt x="1973" y="4363"/>
                    </a:cubicBezTo>
                    <a:cubicBezTo>
                      <a:pt x="2009" y="4460"/>
                      <a:pt x="2055" y="4501"/>
                      <a:pt x="2111" y="4490"/>
                    </a:cubicBezTo>
                    <a:cubicBezTo>
                      <a:pt x="2055" y="4504"/>
                      <a:pt x="2098" y="4598"/>
                      <a:pt x="2241" y="4770"/>
                    </a:cubicBezTo>
                    <a:cubicBezTo>
                      <a:pt x="2266" y="4804"/>
                      <a:pt x="2285" y="4825"/>
                      <a:pt x="2294" y="4829"/>
                    </a:cubicBezTo>
                    <a:cubicBezTo>
                      <a:pt x="2308" y="4838"/>
                      <a:pt x="2334" y="4854"/>
                      <a:pt x="2371" y="4878"/>
                    </a:cubicBezTo>
                    <a:cubicBezTo>
                      <a:pt x="2411" y="4901"/>
                      <a:pt x="2443" y="4923"/>
                      <a:pt x="2469" y="4944"/>
                    </a:cubicBezTo>
                    <a:cubicBezTo>
                      <a:pt x="2494" y="4965"/>
                      <a:pt x="2516" y="4986"/>
                      <a:pt x="2535" y="5013"/>
                    </a:cubicBezTo>
                    <a:cubicBezTo>
                      <a:pt x="2554" y="5035"/>
                      <a:pt x="2575" y="5084"/>
                      <a:pt x="2601" y="5159"/>
                    </a:cubicBezTo>
                    <a:cubicBezTo>
                      <a:pt x="2626" y="5235"/>
                      <a:pt x="2658" y="5286"/>
                      <a:pt x="2693" y="5313"/>
                    </a:cubicBezTo>
                    <a:cubicBezTo>
                      <a:pt x="2684" y="5338"/>
                      <a:pt x="2705" y="5383"/>
                      <a:pt x="2754" y="5443"/>
                    </a:cubicBezTo>
                    <a:cubicBezTo>
                      <a:pt x="2803" y="5503"/>
                      <a:pt x="2826" y="5554"/>
                      <a:pt x="2823" y="5591"/>
                    </a:cubicBezTo>
                    <a:cubicBezTo>
                      <a:pt x="2819" y="5591"/>
                      <a:pt x="2813" y="5594"/>
                      <a:pt x="2806" y="5599"/>
                    </a:cubicBezTo>
                    <a:cubicBezTo>
                      <a:pt x="2799" y="5603"/>
                      <a:pt x="2794" y="5606"/>
                      <a:pt x="2790" y="5606"/>
                    </a:cubicBezTo>
                    <a:cubicBezTo>
                      <a:pt x="2804" y="5636"/>
                      <a:pt x="2836" y="5666"/>
                      <a:pt x="2891" y="5698"/>
                    </a:cubicBezTo>
                    <a:cubicBezTo>
                      <a:pt x="2946" y="5728"/>
                      <a:pt x="2979" y="5756"/>
                      <a:pt x="2993" y="5783"/>
                    </a:cubicBezTo>
                    <a:cubicBezTo>
                      <a:pt x="2996" y="5796"/>
                      <a:pt x="3001" y="5816"/>
                      <a:pt x="3006" y="5849"/>
                    </a:cubicBezTo>
                    <a:cubicBezTo>
                      <a:pt x="3010" y="5879"/>
                      <a:pt x="3018" y="5904"/>
                      <a:pt x="3026" y="5920"/>
                    </a:cubicBezTo>
                    <a:cubicBezTo>
                      <a:pt x="3035" y="5939"/>
                      <a:pt x="3051" y="5943"/>
                      <a:pt x="3079" y="5934"/>
                    </a:cubicBezTo>
                    <a:cubicBezTo>
                      <a:pt x="3088" y="5848"/>
                      <a:pt x="3035" y="5711"/>
                      <a:pt x="2923" y="5530"/>
                    </a:cubicBezTo>
                    <a:cubicBezTo>
                      <a:pt x="2856" y="5421"/>
                      <a:pt x="2820" y="5359"/>
                      <a:pt x="2811" y="5341"/>
                    </a:cubicBezTo>
                    <a:cubicBezTo>
                      <a:pt x="2798" y="5319"/>
                      <a:pt x="2786" y="5286"/>
                      <a:pt x="2776" y="5240"/>
                    </a:cubicBezTo>
                    <a:cubicBezTo>
                      <a:pt x="2765" y="5195"/>
                      <a:pt x="2755" y="5164"/>
                      <a:pt x="2748" y="5146"/>
                    </a:cubicBezTo>
                    <a:cubicBezTo>
                      <a:pt x="2756" y="5146"/>
                      <a:pt x="2770" y="5149"/>
                      <a:pt x="2788" y="5156"/>
                    </a:cubicBezTo>
                    <a:cubicBezTo>
                      <a:pt x="2806" y="5164"/>
                      <a:pt x="2823" y="5170"/>
                      <a:pt x="2843" y="5180"/>
                    </a:cubicBezTo>
                    <a:cubicBezTo>
                      <a:pt x="2863" y="5189"/>
                      <a:pt x="2878" y="5199"/>
                      <a:pt x="2891" y="5205"/>
                    </a:cubicBezTo>
                    <a:cubicBezTo>
                      <a:pt x="2905" y="5214"/>
                      <a:pt x="2910" y="5220"/>
                      <a:pt x="2905" y="5225"/>
                    </a:cubicBezTo>
                    <a:cubicBezTo>
                      <a:pt x="2891" y="5255"/>
                      <a:pt x="2896" y="5294"/>
                      <a:pt x="2919" y="5339"/>
                    </a:cubicBezTo>
                    <a:cubicBezTo>
                      <a:pt x="2941" y="5384"/>
                      <a:pt x="2966" y="5425"/>
                      <a:pt x="2996" y="5460"/>
                    </a:cubicBezTo>
                    <a:cubicBezTo>
                      <a:pt x="3026" y="5495"/>
                      <a:pt x="3064" y="5536"/>
                      <a:pt x="3108" y="5584"/>
                    </a:cubicBezTo>
                    <a:cubicBezTo>
                      <a:pt x="3151" y="5631"/>
                      <a:pt x="3178" y="5660"/>
                      <a:pt x="3185" y="5669"/>
                    </a:cubicBezTo>
                    <a:cubicBezTo>
                      <a:pt x="3210" y="5694"/>
                      <a:pt x="3241" y="5738"/>
                      <a:pt x="3276" y="5796"/>
                    </a:cubicBezTo>
                    <a:cubicBezTo>
                      <a:pt x="3310" y="5855"/>
                      <a:pt x="3310" y="5884"/>
                      <a:pt x="3276" y="5884"/>
                    </a:cubicBezTo>
                    <a:cubicBezTo>
                      <a:pt x="3316" y="5884"/>
                      <a:pt x="3358" y="5908"/>
                      <a:pt x="3406" y="5953"/>
                    </a:cubicBezTo>
                    <a:cubicBezTo>
                      <a:pt x="3454" y="5998"/>
                      <a:pt x="3491" y="6040"/>
                      <a:pt x="3518" y="6080"/>
                    </a:cubicBezTo>
                    <a:cubicBezTo>
                      <a:pt x="3540" y="6114"/>
                      <a:pt x="3558" y="6171"/>
                      <a:pt x="3570" y="6250"/>
                    </a:cubicBezTo>
                    <a:cubicBezTo>
                      <a:pt x="3584" y="6328"/>
                      <a:pt x="3594" y="6380"/>
                      <a:pt x="3603" y="6406"/>
                    </a:cubicBezTo>
                    <a:cubicBezTo>
                      <a:pt x="3611" y="6436"/>
                      <a:pt x="3629" y="6466"/>
                      <a:pt x="3658" y="6494"/>
                    </a:cubicBezTo>
                    <a:cubicBezTo>
                      <a:pt x="3686" y="6523"/>
                      <a:pt x="3713" y="6543"/>
                      <a:pt x="3738" y="6555"/>
                    </a:cubicBezTo>
                    <a:cubicBezTo>
                      <a:pt x="3763" y="6569"/>
                      <a:pt x="3798" y="6585"/>
                      <a:pt x="3841" y="6608"/>
                    </a:cubicBezTo>
                    <a:cubicBezTo>
                      <a:pt x="3885" y="6630"/>
                      <a:pt x="3913" y="6644"/>
                      <a:pt x="3926" y="6653"/>
                    </a:cubicBezTo>
                    <a:cubicBezTo>
                      <a:pt x="3949" y="6661"/>
                      <a:pt x="3988" y="6684"/>
                      <a:pt x="4048" y="6721"/>
                    </a:cubicBezTo>
                    <a:cubicBezTo>
                      <a:pt x="4106" y="6758"/>
                      <a:pt x="4153" y="6783"/>
                      <a:pt x="4186" y="6798"/>
                    </a:cubicBezTo>
                    <a:cubicBezTo>
                      <a:pt x="4230" y="6816"/>
                      <a:pt x="4264" y="6823"/>
                      <a:pt x="4290" y="6823"/>
                    </a:cubicBezTo>
                    <a:cubicBezTo>
                      <a:pt x="4315" y="6823"/>
                      <a:pt x="4348" y="6818"/>
                      <a:pt x="4384" y="6806"/>
                    </a:cubicBezTo>
                    <a:cubicBezTo>
                      <a:pt x="4420" y="6795"/>
                      <a:pt x="4450" y="6788"/>
                      <a:pt x="4471" y="6783"/>
                    </a:cubicBezTo>
                    <a:cubicBezTo>
                      <a:pt x="4538" y="6774"/>
                      <a:pt x="4599" y="6806"/>
                      <a:pt x="4660" y="6880"/>
                    </a:cubicBezTo>
                    <a:cubicBezTo>
                      <a:pt x="4720" y="6955"/>
                      <a:pt x="4768" y="7000"/>
                      <a:pt x="4796" y="7016"/>
                    </a:cubicBezTo>
                    <a:cubicBezTo>
                      <a:pt x="4953" y="7098"/>
                      <a:pt x="5073" y="7124"/>
                      <a:pt x="5155" y="7088"/>
                    </a:cubicBezTo>
                    <a:cubicBezTo>
                      <a:pt x="5146" y="7091"/>
                      <a:pt x="5146" y="7109"/>
                      <a:pt x="5158" y="7136"/>
                    </a:cubicBezTo>
                    <a:cubicBezTo>
                      <a:pt x="5169" y="7165"/>
                      <a:pt x="5186" y="7198"/>
                      <a:pt x="5210" y="7238"/>
                    </a:cubicBezTo>
                    <a:cubicBezTo>
                      <a:pt x="5234" y="7278"/>
                      <a:pt x="5254" y="7309"/>
                      <a:pt x="5269" y="7331"/>
                    </a:cubicBezTo>
                    <a:cubicBezTo>
                      <a:pt x="5284" y="7355"/>
                      <a:pt x="5295" y="7374"/>
                      <a:pt x="5304" y="7386"/>
                    </a:cubicBezTo>
                    <a:cubicBezTo>
                      <a:pt x="5326" y="7411"/>
                      <a:pt x="5364" y="7445"/>
                      <a:pt x="5423" y="7484"/>
                    </a:cubicBezTo>
                    <a:cubicBezTo>
                      <a:pt x="5479" y="7524"/>
                      <a:pt x="5519" y="7555"/>
                      <a:pt x="5541" y="7581"/>
                    </a:cubicBezTo>
                    <a:cubicBezTo>
                      <a:pt x="5566" y="7563"/>
                      <a:pt x="5583" y="7545"/>
                      <a:pt x="5586" y="7523"/>
                    </a:cubicBezTo>
                    <a:cubicBezTo>
                      <a:pt x="5573" y="7556"/>
                      <a:pt x="5589" y="7600"/>
                      <a:pt x="5631" y="7653"/>
                    </a:cubicBezTo>
                    <a:cubicBezTo>
                      <a:pt x="5675" y="7705"/>
                      <a:pt x="5713" y="7728"/>
                      <a:pt x="5750" y="7719"/>
                    </a:cubicBezTo>
                    <a:cubicBezTo>
                      <a:pt x="5810" y="7705"/>
                      <a:pt x="5841" y="7638"/>
                      <a:pt x="5841" y="7510"/>
                    </a:cubicBezTo>
                    <a:cubicBezTo>
                      <a:pt x="5708" y="7576"/>
                      <a:pt x="5601" y="7535"/>
                      <a:pt x="5523" y="7391"/>
                    </a:cubicBezTo>
                    <a:cubicBezTo>
                      <a:pt x="5523" y="7388"/>
                      <a:pt x="5518" y="7375"/>
                      <a:pt x="5506" y="7356"/>
                    </a:cubicBezTo>
                    <a:cubicBezTo>
                      <a:pt x="5495" y="7336"/>
                      <a:pt x="5486" y="7319"/>
                      <a:pt x="5481" y="7301"/>
                    </a:cubicBezTo>
                    <a:cubicBezTo>
                      <a:pt x="5474" y="7283"/>
                      <a:pt x="5469" y="7266"/>
                      <a:pt x="5465" y="7246"/>
                    </a:cubicBezTo>
                    <a:cubicBezTo>
                      <a:pt x="5461" y="7226"/>
                      <a:pt x="5461" y="7211"/>
                      <a:pt x="5465" y="7198"/>
                    </a:cubicBezTo>
                    <a:cubicBezTo>
                      <a:pt x="5469" y="7184"/>
                      <a:pt x="5480" y="7178"/>
                      <a:pt x="5498" y="7178"/>
                    </a:cubicBezTo>
                    <a:cubicBezTo>
                      <a:pt x="5538" y="7178"/>
                      <a:pt x="5558" y="7170"/>
                      <a:pt x="5564" y="7154"/>
                    </a:cubicBezTo>
                    <a:cubicBezTo>
                      <a:pt x="5568" y="7139"/>
                      <a:pt x="5564" y="7111"/>
                      <a:pt x="5550" y="7074"/>
                    </a:cubicBezTo>
                    <a:cubicBezTo>
                      <a:pt x="5536" y="7034"/>
                      <a:pt x="5528" y="7006"/>
                      <a:pt x="5525" y="6989"/>
                    </a:cubicBezTo>
                    <a:cubicBezTo>
                      <a:pt x="5521" y="6955"/>
                      <a:pt x="5496" y="6911"/>
                      <a:pt x="5454" y="6859"/>
                    </a:cubicBezTo>
                    <a:cubicBezTo>
                      <a:pt x="5410" y="6806"/>
                      <a:pt x="5384" y="6774"/>
                      <a:pt x="5376" y="6761"/>
                    </a:cubicBezTo>
                    <a:cubicBezTo>
                      <a:pt x="5354" y="6801"/>
                      <a:pt x="5320" y="6818"/>
                      <a:pt x="5273" y="6814"/>
                    </a:cubicBezTo>
                    <a:cubicBezTo>
                      <a:pt x="5225" y="6810"/>
                      <a:pt x="5191" y="6790"/>
                      <a:pt x="5169" y="6755"/>
                    </a:cubicBezTo>
                    <a:cubicBezTo>
                      <a:pt x="5169" y="6759"/>
                      <a:pt x="5166" y="6771"/>
                      <a:pt x="5159" y="6790"/>
                    </a:cubicBezTo>
                    <a:cubicBezTo>
                      <a:pt x="5151" y="6810"/>
                      <a:pt x="5149" y="6824"/>
                      <a:pt x="5149" y="6833"/>
                    </a:cubicBezTo>
                    <a:cubicBezTo>
                      <a:pt x="5093" y="6833"/>
                      <a:pt x="5060" y="6830"/>
                      <a:pt x="5051" y="6825"/>
                    </a:cubicBezTo>
                    <a:cubicBezTo>
                      <a:pt x="5055" y="6811"/>
                      <a:pt x="5061" y="6774"/>
                      <a:pt x="5068" y="6711"/>
                    </a:cubicBezTo>
                    <a:cubicBezTo>
                      <a:pt x="5075" y="6648"/>
                      <a:pt x="5081" y="6599"/>
                      <a:pt x="5091" y="6565"/>
                    </a:cubicBezTo>
                    <a:cubicBezTo>
                      <a:pt x="5095" y="6546"/>
                      <a:pt x="5108" y="6521"/>
                      <a:pt x="5126" y="6488"/>
                    </a:cubicBezTo>
                    <a:cubicBezTo>
                      <a:pt x="5146" y="6454"/>
                      <a:pt x="5161" y="6421"/>
                      <a:pt x="5175" y="6394"/>
                    </a:cubicBezTo>
                    <a:cubicBezTo>
                      <a:pt x="5189" y="6365"/>
                      <a:pt x="5198" y="6339"/>
                      <a:pt x="5200" y="6314"/>
                    </a:cubicBezTo>
                    <a:cubicBezTo>
                      <a:pt x="5204" y="6289"/>
                      <a:pt x="5195" y="6268"/>
                      <a:pt x="5171" y="6253"/>
                    </a:cubicBezTo>
                    <a:cubicBezTo>
                      <a:pt x="5146" y="6238"/>
                      <a:pt x="5110" y="6231"/>
                      <a:pt x="5058" y="6236"/>
                    </a:cubicBezTo>
                    <a:cubicBezTo>
                      <a:pt x="4976" y="6240"/>
                      <a:pt x="4920" y="6284"/>
                      <a:pt x="4888" y="6366"/>
                    </a:cubicBezTo>
                    <a:cubicBezTo>
                      <a:pt x="4884" y="6380"/>
                      <a:pt x="4876" y="6401"/>
                      <a:pt x="4868" y="6435"/>
                    </a:cubicBezTo>
                    <a:cubicBezTo>
                      <a:pt x="4859" y="6468"/>
                      <a:pt x="4848" y="6493"/>
                      <a:pt x="4835" y="6511"/>
                    </a:cubicBezTo>
                    <a:cubicBezTo>
                      <a:pt x="4821" y="6530"/>
                      <a:pt x="4803" y="6544"/>
                      <a:pt x="4776" y="6556"/>
                    </a:cubicBezTo>
                    <a:cubicBezTo>
                      <a:pt x="4746" y="6570"/>
                      <a:pt x="4695" y="6575"/>
                      <a:pt x="4620" y="6570"/>
                    </a:cubicBezTo>
                    <a:cubicBezTo>
                      <a:pt x="4545" y="6565"/>
                      <a:pt x="4494" y="6555"/>
                      <a:pt x="4464" y="6538"/>
                    </a:cubicBezTo>
                    <a:cubicBezTo>
                      <a:pt x="4408" y="6504"/>
                      <a:pt x="4359" y="6440"/>
                      <a:pt x="4318" y="6349"/>
                    </a:cubicBezTo>
                    <a:cubicBezTo>
                      <a:pt x="4276" y="6258"/>
                      <a:pt x="4256" y="6178"/>
                      <a:pt x="4256" y="6109"/>
                    </a:cubicBezTo>
                    <a:cubicBezTo>
                      <a:pt x="4256" y="6065"/>
                      <a:pt x="4261" y="6008"/>
                      <a:pt x="4273" y="5936"/>
                    </a:cubicBezTo>
                    <a:cubicBezTo>
                      <a:pt x="4284" y="5865"/>
                      <a:pt x="4291" y="5810"/>
                      <a:pt x="4293" y="5773"/>
                    </a:cubicBezTo>
                    <a:cubicBezTo>
                      <a:pt x="4295" y="5736"/>
                      <a:pt x="4283" y="5683"/>
                      <a:pt x="4258" y="5614"/>
                    </a:cubicBezTo>
                    <a:cubicBezTo>
                      <a:pt x="4271" y="5605"/>
                      <a:pt x="4290" y="5585"/>
                      <a:pt x="4316" y="5553"/>
                    </a:cubicBezTo>
                    <a:cubicBezTo>
                      <a:pt x="4341" y="5521"/>
                      <a:pt x="4364" y="5498"/>
                      <a:pt x="4383" y="5484"/>
                    </a:cubicBezTo>
                    <a:cubicBezTo>
                      <a:pt x="4391" y="5480"/>
                      <a:pt x="4401" y="5476"/>
                      <a:pt x="4411" y="5474"/>
                    </a:cubicBezTo>
                    <a:cubicBezTo>
                      <a:pt x="4423" y="5471"/>
                      <a:pt x="4433" y="5471"/>
                      <a:pt x="4440" y="5474"/>
                    </a:cubicBezTo>
                    <a:cubicBezTo>
                      <a:pt x="4449" y="5476"/>
                      <a:pt x="4459" y="5473"/>
                      <a:pt x="4465" y="5464"/>
                    </a:cubicBezTo>
                    <a:cubicBezTo>
                      <a:pt x="4474" y="5455"/>
                      <a:pt x="4480" y="5441"/>
                      <a:pt x="4485" y="5424"/>
                    </a:cubicBezTo>
                    <a:cubicBezTo>
                      <a:pt x="4481" y="5420"/>
                      <a:pt x="4471" y="5413"/>
                      <a:pt x="4460" y="5404"/>
                    </a:cubicBezTo>
                    <a:cubicBezTo>
                      <a:pt x="4446" y="5390"/>
                      <a:pt x="4438" y="5384"/>
                      <a:pt x="4435" y="5384"/>
                    </a:cubicBezTo>
                    <a:cubicBezTo>
                      <a:pt x="4465" y="5398"/>
                      <a:pt x="4526" y="5394"/>
                      <a:pt x="4621" y="5374"/>
                    </a:cubicBezTo>
                    <a:cubicBezTo>
                      <a:pt x="4714" y="5354"/>
                      <a:pt x="4775" y="5358"/>
                      <a:pt x="4800" y="5384"/>
                    </a:cubicBezTo>
                    <a:cubicBezTo>
                      <a:pt x="4866" y="5431"/>
                      <a:pt x="4913" y="5428"/>
                      <a:pt x="4944" y="5370"/>
                    </a:cubicBezTo>
                    <a:cubicBezTo>
                      <a:pt x="4944" y="5366"/>
                      <a:pt x="4939" y="5345"/>
                      <a:pt x="4928" y="5309"/>
                    </a:cubicBezTo>
                    <a:cubicBezTo>
                      <a:pt x="4916" y="5273"/>
                      <a:pt x="4915" y="5243"/>
                      <a:pt x="4925" y="5221"/>
                    </a:cubicBezTo>
                    <a:cubicBezTo>
                      <a:pt x="4948" y="5340"/>
                      <a:pt x="5010" y="5358"/>
                      <a:pt x="5114" y="5280"/>
                    </a:cubicBezTo>
                    <a:cubicBezTo>
                      <a:pt x="5128" y="5294"/>
                      <a:pt x="5160" y="5304"/>
                      <a:pt x="5215" y="5313"/>
                    </a:cubicBezTo>
                    <a:cubicBezTo>
                      <a:pt x="5270" y="5321"/>
                      <a:pt x="5306" y="5333"/>
                      <a:pt x="5329" y="5345"/>
                    </a:cubicBezTo>
                    <a:cubicBezTo>
                      <a:pt x="5343" y="5354"/>
                      <a:pt x="5358" y="5366"/>
                      <a:pt x="5374" y="5380"/>
                    </a:cubicBezTo>
                    <a:cubicBezTo>
                      <a:pt x="5393" y="5395"/>
                      <a:pt x="5403" y="5405"/>
                      <a:pt x="5409" y="5409"/>
                    </a:cubicBezTo>
                    <a:cubicBezTo>
                      <a:pt x="5416" y="5413"/>
                      <a:pt x="5428" y="5411"/>
                      <a:pt x="5441" y="5406"/>
                    </a:cubicBezTo>
                    <a:cubicBezTo>
                      <a:pt x="5456" y="5399"/>
                      <a:pt x="5475" y="5385"/>
                      <a:pt x="5496" y="5364"/>
                    </a:cubicBezTo>
                    <a:cubicBezTo>
                      <a:pt x="5540" y="5424"/>
                      <a:pt x="5566" y="5476"/>
                      <a:pt x="5574" y="5520"/>
                    </a:cubicBezTo>
                    <a:cubicBezTo>
                      <a:pt x="5621" y="5695"/>
                      <a:pt x="5663" y="5790"/>
                      <a:pt x="5698" y="5806"/>
                    </a:cubicBezTo>
                    <a:cubicBezTo>
                      <a:pt x="5728" y="5820"/>
                      <a:pt x="5753" y="5825"/>
                      <a:pt x="5769" y="5820"/>
                    </a:cubicBezTo>
                    <a:cubicBezTo>
                      <a:pt x="5788" y="5816"/>
                      <a:pt x="5795" y="5795"/>
                      <a:pt x="5798" y="5759"/>
                    </a:cubicBezTo>
                    <a:cubicBezTo>
                      <a:pt x="5800" y="5723"/>
                      <a:pt x="5800" y="5691"/>
                      <a:pt x="5798" y="5668"/>
                    </a:cubicBezTo>
                    <a:cubicBezTo>
                      <a:pt x="5795" y="5644"/>
                      <a:pt x="5793" y="5616"/>
                      <a:pt x="5788" y="5588"/>
                    </a:cubicBezTo>
                    <a:lnTo>
                      <a:pt x="5780" y="5535"/>
                    </a:lnTo>
                    <a:lnTo>
                      <a:pt x="5780" y="5416"/>
                    </a:lnTo>
                    <a:lnTo>
                      <a:pt x="5773" y="5364"/>
                    </a:lnTo>
                    <a:cubicBezTo>
                      <a:pt x="5706" y="5350"/>
                      <a:pt x="5668" y="5324"/>
                      <a:pt x="5651" y="5286"/>
                    </a:cubicBezTo>
                    <a:cubicBezTo>
                      <a:pt x="5636" y="5246"/>
                      <a:pt x="5639" y="5208"/>
                      <a:pt x="5661" y="5165"/>
                    </a:cubicBezTo>
                    <a:cubicBezTo>
                      <a:pt x="5684" y="5124"/>
                      <a:pt x="5716" y="5085"/>
                      <a:pt x="5759" y="5044"/>
                    </a:cubicBezTo>
                    <a:cubicBezTo>
                      <a:pt x="5763" y="5040"/>
                      <a:pt x="5781" y="5031"/>
                      <a:pt x="5811" y="5020"/>
                    </a:cubicBezTo>
                    <a:cubicBezTo>
                      <a:pt x="5841" y="5009"/>
                      <a:pt x="5876" y="4995"/>
                      <a:pt x="5913" y="4977"/>
                    </a:cubicBezTo>
                    <a:cubicBezTo>
                      <a:pt x="5949" y="4959"/>
                      <a:pt x="5978" y="4944"/>
                      <a:pt x="5993" y="4925"/>
                    </a:cubicBezTo>
                    <a:cubicBezTo>
                      <a:pt x="6084" y="4844"/>
                      <a:pt x="6116" y="4766"/>
                      <a:pt x="6090" y="4697"/>
                    </a:cubicBezTo>
                    <a:cubicBezTo>
                      <a:pt x="6120" y="4697"/>
                      <a:pt x="6145" y="4677"/>
                      <a:pt x="6161" y="4639"/>
                    </a:cubicBezTo>
                    <a:cubicBezTo>
                      <a:pt x="6158" y="4639"/>
                      <a:pt x="6146" y="4631"/>
                      <a:pt x="6129" y="4619"/>
                    </a:cubicBezTo>
                    <a:cubicBezTo>
                      <a:pt x="6110" y="4605"/>
                      <a:pt x="6095" y="4595"/>
                      <a:pt x="6080" y="4586"/>
                    </a:cubicBezTo>
                    <a:cubicBezTo>
                      <a:pt x="6065" y="4577"/>
                      <a:pt x="6055" y="4572"/>
                      <a:pt x="6051" y="4572"/>
                    </a:cubicBezTo>
                    <a:cubicBezTo>
                      <a:pt x="6091" y="4550"/>
                      <a:pt x="6095" y="4516"/>
                      <a:pt x="6065" y="4469"/>
                    </a:cubicBezTo>
                    <a:cubicBezTo>
                      <a:pt x="6088" y="4455"/>
                      <a:pt x="6103" y="4432"/>
                      <a:pt x="6114" y="4397"/>
                    </a:cubicBezTo>
                    <a:cubicBezTo>
                      <a:pt x="6125" y="4364"/>
                      <a:pt x="6140" y="4341"/>
                      <a:pt x="6163" y="4331"/>
                    </a:cubicBezTo>
                    <a:cubicBezTo>
                      <a:pt x="6203" y="4384"/>
                      <a:pt x="6248" y="4387"/>
                      <a:pt x="6299" y="4345"/>
                    </a:cubicBezTo>
                    <a:cubicBezTo>
                      <a:pt x="6333" y="4311"/>
                      <a:pt x="6335" y="4275"/>
                      <a:pt x="6306" y="4241"/>
                    </a:cubicBezTo>
                    <a:cubicBezTo>
                      <a:pt x="6329" y="4211"/>
                      <a:pt x="6373" y="4187"/>
                      <a:pt x="6439" y="4172"/>
                    </a:cubicBezTo>
                    <a:cubicBezTo>
                      <a:pt x="6506" y="4157"/>
                      <a:pt x="6546" y="4137"/>
                      <a:pt x="6560" y="4111"/>
                    </a:cubicBezTo>
                    <a:cubicBezTo>
                      <a:pt x="6590" y="4120"/>
                      <a:pt x="6608" y="4115"/>
                      <a:pt x="6613" y="4097"/>
                    </a:cubicBezTo>
                    <a:cubicBezTo>
                      <a:pt x="6616" y="4079"/>
                      <a:pt x="6620" y="4054"/>
                      <a:pt x="6620" y="4020"/>
                    </a:cubicBezTo>
                    <a:cubicBezTo>
                      <a:pt x="6620" y="3986"/>
                      <a:pt x="6628" y="3960"/>
                      <a:pt x="6640" y="3942"/>
                    </a:cubicBezTo>
                    <a:cubicBezTo>
                      <a:pt x="6659" y="3920"/>
                      <a:pt x="6689" y="3901"/>
                      <a:pt x="6738" y="3884"/>
                    </a:cubicBezTo>
                    <a:cubicBezTo>
                      <a:pt x="6785" y="3865"/>
                      <a:pt x="6814" y="3855"/>
                      <a:pt x="6823" y="3851"/>
                    </a:cubicBezTo>
                    <a:lnTo>
                      <a:pt x="6934" y="3780"/>
                    </a:lnTo>
                    <a:cubicBezTo>
                      <a:pt x="6948" y="3761"/>
                      <a:pt x="6948" y="3755"/>
                      <a:pt x="6934" y="3755"/>
                    </a:cubicBezTo>
                    <a:cubicBezTo>
                      <a:pt x="7011" y="3764"/>
                      <a:pt x="7079" y="3740"/>
                      <a:pt x="7135" y="3684"/>
                    </a:cubicBezTo>
                    <a:cubicBezTo>
                      <a:pt x="7179" y="3636"/>
                      <a:pt x="7165" y="3592"/>
                      <a:pt x="7095" y="3554"/>
                    </a:cubicBezTo>
                    <a:cubicBezTo>
                      <a:pt x="7109" y="3529"/>
                      <a:pt x="7103" y="3508"/>
                      <a:pt x="7075" y="3493"/>
                    </a:cubicBezTo>
                    <a:cubicBezTo>
                      <a:pt x="7050" y="3478"/>
                      <a:pt x="7016" y="3466"/>
                      <a:pt x="6978" y="3458"/>
                    </a:cubicBezTo>
                    <a:cubicBezTo>
                      <a:pt x="6991" y="3454"/>
                      <a:pt x="7015" y="3453"/>
                      <a:pt x="7054" y="3455"/>
                    </a:cubicBezTo>
                    <a:cubicBezTo>
                      <a:pt x="7091" y="3458"/>
                      <a:pt x="7114" y="3454"/>
                      <a:pt x="7123" y="3445"/>
                    </a:cubicBezTo>
                    <a:cubicBezTo>
                      <a:pt x="7189" y="3401"/>
                      <a:pt x="7171" y="3368"/>
                      <a:pt x="7078" y="3341"/>
                    </a:cubicBezTo>
                    <a:cubicBezTo>
                      <a:pt x="6989" y="3291"/>
                      <a:pt x="6896" y="3318"/>
                      <a:pt x="6784" y="3393"/>
                    </a:cubicBezTo>
                    <a:close/>
                    <a:moveTo>
                      <a:pt x="5723" y="9101"/>
                    </a:moveTo>
                    <a:cubicBezTo>
                      <a:pt x="6616" y="8945"/>
                      <a:pt x="7379" y="8534"/>
                      <a:pt x="8008" y="7870"/>
                    </a:cubicBezTo>
                    <a:cubicBezTo>
                      <a:pt x="7994" y="7856"/>
                      <a:pt x="7968" y="7846"/>
                      <a:pt x="7928" y="7841"/>
                    </a:cubicBezTo>
                    <a:cubicBezTo>
                      <a:pt x="7886" y="7834"/>
                      <a:pt x="7859" y="7828"/>
                      <a:pt x="7848" y="7818"/>
                    </a:cubicBezTo>
                    <a:cubicBezTo>
                      <a:pt x="7770" y="7788"/>
                      <a:pt x="7718" y="7770"/>
                      <a:pt x="7691" y="7765"/>
                    </a:cubicBezTo>
                    <a:cubicBezTo>
                      <a:pt x="7695" y="7735"/>
                      <a:pt x="7690" y="7706"/>
                      <a:pt x="7675" y="7680"/>
                    </a:cubicBezTo>
                    <a:cubicBezTo>
                      <a:pt x="7660" y="7655"/>
                      <a:pt x="7643" y="7635"/>
                      <a:pt x="7623" y="7621"/>
                    </a:cubicBezTo>
                    <a:cubicBezTo>
                      <a:pt x="7603" y="7607"/>
                      <a:pt x="7576" y="7591"/>
                      <a:pt x="7543" y="7569"/>
                    </a:cubicBezTo>
                    <a:cubicBezTo>
                      <a:pt x="7509" y="7546"/>
                      <a:pt x="7484" y="7532"/>
                      <a:pt x="7471" y="7524"/>
                    </a:cubicBezTo>
                    <a:cubicBezTo>
                      <a:pt x="7463" y="7515"/>
                      <a:pt x="7448" y="7501"/>
                      <a:pt x="7426" y="7484"/>
                    </a:cubicBezTo>
                    <a:cubicBezTo>
                      <a:pt x="7404" y="7465"/>
                      <a:pt x="7390" y="7455"/>
                      <a:pt x="7381" y="7449"/>
                    </a:cubicBezTo>
                    <a:cubicBezTo>
                      <a:pt x="7373" y="7441"/>
                      <a:pt x="7356" y="7432"/>
                      <a:pt x="7333" y="7420"/>
                    </a:cubicBezTo>
                    <a:cubicBezTo>
                      <a:pt x="7309" y="7406"/>
                      <a:pt x="7290" y="7401"/>
                      <a:pt x="7278" y="7406"/>
                    </a:cubicBezTo>
                    <a:cubicBezTo>
                      <a:pt x="7264" y="7410"/>
                      <a:pt x="7244" y="7414"/>
                      <a:pt x="7211" y="7414"/>
                    </a:cubicBezTo>
                    <a:lnTo>
                      <a:pt x="7191" y="7421"/>
                    </a:lnTo>
                    <a:cubicBezTo>
                      <a:pt x="7178" y="7425"/>
                      <a:pt x="7166" y="7431"/>
                      <a:pt x="7156" y="7437"/>
                    </a:cubicBezTo>
                    <a:cubicBezTo>
                      <a:pt x="7145" y="7445"/>
                      <a:pt x="7133" y="7451"/>
                      <a:pt x="7121" y="7457"/>
                    </a:cubicBezTo>
                    <a:cubicBezTo>
                      <a:pt x="7109" y="7462"/>
                      <a:pt x="7099" y="7471"/>
                      <a:pt x="7096" y="7478"/>
                    </a:cubicBezTo>
                    <a:cubicBezTo>
                      <a:pt x="7093" y="7485"/>
                      <a:pt x="7093" y="7490"/>
                      <a:pt x="7096" y="7494"/>
                    </a:cubicBezTo>
                    <a:cubicBezTo>
                      <a:pt x="7005" y="7419"/>
                      <a:pt x="6926" y="7371"/>
                      <a:pt x="6863" y="7350"/>
                    </a:cubicBezTo>
                    <a:cubicBezTo>
                      <a:pt x="6840" y="7346"/>
                      <a:pt x="6818" y="7334"/>
                      <a:pt x="6791" y="7315"/>
                    </a:cubicBezTo>
                    <a:cubicBezTo>
                      <a:pt x="6766" y="7295"/>
                      <a:pt x="6743" y="7281"/>
                      <a:pt x="6723" y="7270"/>
                    </a:cubicBezTo>
                    <a:cubicBezTo>
                      <a:pt x="6703" y="7259"/>
                      <a:pt x="6681" y="7256"/>
                      <a:pt x="6656" y="7260"/>
                    </a:cubicBezTo>
                    <a:cubicBezTo>
                      <a:pt x="6633" y="7264"/>
                      <a:pt x="6608" y="7280"/>
                      <a:pt x="6580" y="7305"/>
                    </a:cubicBezTo>
                    <a:cubicBezTo>
                      <a:pt x="6558" y="7328"/>
                      <a:pt x="6546" y="7360"/>
                      <a:pt x="6540" y="7403"/>
                    </a:cubicBezTo>
                    <a:cubicBezTo>
                      <a:pt x="6536" y="7446"/>
                      <a:pt x="6531" y="7474"/>
                      <a:pt x="6526" y="7487"/>
                    </a:cubicBezTo>
                    <a:cubicBezTo>
                      <a:pt x="6496" y="7465"/>
                      <a:pt x="6496" y="7428"/>
                      <a:pt x="6526" y="7374"/>
                    </a:cubicBezTo>
                    <a:cubicBezTo>
                      <a:pt x="6556" y="7319"/>
                      <a:pt x="6560" y="7280"/>
                      <a:pt x="6540" y="7252"/>
                    </a:cubicBezTo>
                    <a:cubicBezTo>
                      <a:pt x="6526" y="7227"/>
                      <a:pt x="6505" y="7217"/>
                      <a:pt x="6471" y="7224"/>
                    </a:cubicBezTo>
                    <a:cubicBezTo>
                      <a:pt x="6439" y="7231"/>
                      <a:pt x="6413" y="7240"/>
                      <a:pt x="6394" y="7252"/>
                    </a:cubicBezTo>
                    <a:cubicBezTo>
                      <a:pt x="6374" y="7265"/>
                      <a:pt x="6349" y="7284"/>
                      <a:pt x="6318" y="7307"/>
                    </a:cubicBezTo>
                    <a:cubicBezTo>
                      <a:pt x="6288" y="7331"/>
                      <a:pt x="6269" y="7345"/>
                      <a:pt x="6259" y="7350"/>
                    </a:cubicBezTo>
                    <a:cubicBezTo>
                      <a:pt x="6250" y="7354"/>
                      <a:pt x="6233" y="7366"/>
                      <a:pt x="6204" y="7385"/>
                    </a:cubicBezTo>
                    <a:cubicBezTo>
                      <a:pt x="6175" y="7405"/>
                      <a:pt x="6158" y="7420"/>
                      <a:pt x="6149" y="7434"/>
                    </a:cubicBezTo>
                    <a:cubicBezTo>
                      <a:pt x="6135" y="7452"/>
                      <a:pt x="6124" y="7477"/>
                      <a:pt x="6109" y="7511"/>
                    </a:cubicBezTo>
                    <a:cubicBezTo>
                      <a:pt x="6094" y="7545"/>
                      <a:pt x="6085" y="7570"/>
                      <a:pt x="6076" y="7582"/>
                    </a:cubicBezTo>
                    <a:cubicBezTo>
                      <a:pt x="6068" y="7564"/>
                      <a:pt x="6043" y="7551"/>
                      <a:pt x="6000" y="7540"/>
                    </a:cubicBezTo>
                    <a:cubicBezTo>
                      <a:pt x="5959" y="7529"/>
                      <a:pt x="5939" y="7516"/>
                      <a:pt x="5939" y="7505"/>
                    </a:cubicBezTo>
                    <a:cubicBezTo>
                      <a:pt x="5948" y="7549"/>
                      <a:pt x="5958" y="7625"/>
                      <a:pt x="5964" y="7732"/>
                    </a:cubicBezTo>
                    <a:cubicBezTo>
                      <a:pt x="5973" y="7841"/>
                      <a:pt x="5984" y="7924"/>
                      <a:pt x="5996" y="7980"/>
                    </a:cubicBezTo>
                    <a:cubicBezTo>
                      <a:pt x="6026" y="8114"/>
                      <a:pt x="6000" y="8217"/>
                      <a:pt x="5919" y="8292"/>
                    </a:cubicBezTo>
                    <a:cubicBezTo>
                      <a:pt x="5800" y="8401"/>
                      <a:pt x="5739" y="8487"/>
                      <a:pt x="5730" y="8552"/>
                    </a:cubicBezTo>
                    <a:cubicBezTo>
                      <a:pt x="5711" y="8649"/>
                      <a:pt x="5739" y="8705"/>
                      <a:pt x="5808" y="8722"/>
                    </a:cubicBezTo>
                    <a:cubicBezTo>
                      <a:pt x="5808" y="8752"/>
                      <a:pt x="5789" y="8799"/>
                      <a:pt x="5755" y="8855"/>
                    </a:cubicBezTo>
                    <a:cubicBezTo>
                      <a:pt x="5721" y="8914"/>
                      <a:pt x="5706" y="8960"/>
                      <a:pt x="5710" y="8994"/>
                    </a:cubicBezTo>
                    <a:cubicBezTo>
                      <a:pt x="5709" y="9022"/>
                      <a:pt x="5714" y="9056"/>
                      <a:pt x="5723" y="9101"/>
                    </a:cubicBezTo>
                    <a:close/>
                  </a:path>
                </a:pathLst>
              </a:custGeom>
              <a:solidFill>
                <a:schemeClr val="accent1"/>
              </a:soli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US" sz="2000" b="1">
                  <a:solidFill>
                    <a:schemeClr val="bg1"/>
                  </a:solidFill>
                </a:endParaRPr>
              </a:p>
            </p:txBody>
          </p:sp>
        </p:grpSp>
        <p:grpSp>
          <p:nvGrpSpPr>
            <p:cNvPr id="15" name="íSľîdê">
              <a:extLst>
                <a:ext uri="{FF2B5EF4-FFF2-40B4-BE49-F238E27FC236}">
                  <a16:creationId xmlns:a16="http://schemas.microsoft.com/office/drawing/2014/main" id="{D8136AF4-C049-41A2-9B57-97EF9802CEA7}"/>
                </a:ext>
              </a:extLst>
            </p:cNvPr>
            <p:cNvGrpSpPr/>
            <p:nvPr/>
          </p:nvGrpSpPr>
          <p:grpSpPr>
            <a:xfrm>
              <a:off x="3766397" y="2057400"/>
              <a:ext cx="793962" cy="793962"/>
              <a:chOff x="3044972" y="4167497"/>
              <a:chExt cx="605484" cy="605484"/>
            </a:xfrm>
          </p:grpSpPr>
          <p:sp>
            <p:nvSpPr>
              <p:cNvPr id="39" name="išľiḋè">
                <a:extLst>
                  <a:ext uri="{FF2B5EF4-FFF2-40B4-BE49-F238E27FC236}">
                    <a16:creationId xmlns:a16="http://schemas.microsoft.com/office/drawing/2014/main" id="{66ADFF0D-4859-410C-B73F-953ADD0A3A3A}"/>
                  </a:ext>
                </a:extLst>
              </p:cNvPr>
              <p:cNvSpPr/>
              <p:nvPr/>
            </p:nvSpPr>
            <p:spPr>
              <a:xfrm>
                <a:off x="3044972" y="4167497"/>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40" name="íŝļiḍê">
                <a:extLst>
                  <a:ext uri="{FF2B5EF4-FFF2-40B4-BE49-F238E27FC236}">
                    <a16:creationId xmlns:a16="http://schemas.microsoft.com/office/drawing/2014/main" id="{CD3677A7-7805-495D-B873-BC1F3D0045D6}"/>
                  </a:ext>
                </a:extLst>
              </p:cNvPr>
              <p:cNvGrpSpPr/>
              <p:nvPr/>
            </p:nvGrpSpPr>
            <p:grpSpPr>
              <a:xfrm>
                <a:off x="3125603" y="4248129"/>
                <a:ext cx="444222" cy="444220"/>
                <a:chOff x="3866383" y="1968240"/>
                <a:chExt cx="444222" cy="444220"/>
              </a:xfrm>
            </p:grpSpPr>
            <p:sp>
              <p:nvSpPr>
                <p:cNvPr id="41" name="ïśľíḍé">
                  <a:extLst>
                    <a:ext uri="{FF2B5EF4-FFF2-40B4-BE49-F238E27FC236}">
                      <a16:creationId xmlns:a16="http://schemas.microsoft.com/office/drawing/2014/main" id="{FBE05B32-B14E-4162-ABE0-6060BB0E9CFB}"/>
                    </a:ext>
                  </a:extLst>
                </p:cNvPr>
                <p:cNvSpPr/>
                <p:nvPr/>
              </p:nvSpPr>
              <p:spPr>
                <a:xfrm>
                  <a:off x="3866383" y="1968240"/>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42" name="ïśḻíďè">
                  <a:extLst>
                    <a:ext uri="{FF2B5EF4-FFF2-40B4-BE49-F238E27FC236}">
                      <a16:creationId xmlns:a16="http://schemas.microsoft.com/office/drawing/2014/main" id="{33C3AAFE-C602-4383-864A-CEC15975C833}"/>
                    </a:ext>
                  </a:extLst>
                </p:cNvPr>
                <p:cNvSpPr/>
                <p:nvPr/>
              </p:nvSpPr>
              <p:spPr bwMode="auto">
                <a:xfrm>
                  <a:off x="4011540" y="2132634"/>
                  <a:ext cx="153910" cy="115432"/>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grpSp>
        </p:grpSp>
        <p:sp>
          <p:nvSpPr>
            <p:cNvPr id="16" name="iṡlîḑe">
              <a:extLst>
                <a:ext uri="{FF2B5EF4-FFF2-40B4-BE49-F238E27FC236}">
                  <a16:creationId xmlns:a16="http://schemas.microsoft.com/office/drawing/2014/main" id="{772666BC-E658-4AFF-AB08-AEDAEF880C68}"/>
                </a:ext>
              </a:extLst>
            </p:cNvPr>
            <p:cNvSpPr txBox="1"/>
            <p:nvPr/>
          </p:nvSpPr>
          <p:spPr>
            <a:xfrm>
              <a:off x="1700370" y="2079711"/>
              <a:ext cx="2171757" cy="450354"/>
            </a:xfrm>
            <a:prstGeom prst="rect">
              <a:avLst/>
            </a:prstGeom>
            <a:noFill/>
          </p:spPr>
          <p:txBody>
            <a:bodyPr wrap="square" rtlCol="0">
              <a:spAutoFit/>
            </a:bodyPr>
            <a:lstStyle/>
            <a:p>
              <a:pPr algn="ctr"/>
              <a:r>
                <a:rPr lang="zh-CN" altLang="en-US" sz="2800" dirty="0">
                  <a:ln w="0"/>
                </a:rPr>
                <a:t>发布端</a:t>
              </a:r>
              <a:endParaRPr lang="zh-CN" altLang="en-US" sz="2800" b="0" cap="none" spc="0" dirty="0">
                <a:ln w="0"/>
                <a:solidFill>
                  <a:schemeClr val="tx1"/>
                </a:solidFill>
              </a:endParaRPr>
            </a:p>
          </p:txBody>
        </p:sp>
        <p:sp>
          <p:nvSpPr>
            <p:cNvPr id="17" name="iṡ1íḍé">
              <a:extLst>
                <a:ext uri="{FF2B5EF4-FFF2-40B4-BE49-F238E27FC236}">
                  <a16:creationId xmlns:a16="http://schemas.microsoft.com/office/drawing/2014/main" id="{938456C8-F06C-4C8D-B400-A5D0E07FAA52}"/>
                </a:ext>
              </a:extLst>
            </p:cNvPr>
            <p:cNvSpPr txBox="1"/>
            <p:nvPr/>
          </p:nvSpPr>
          <p:spPr>
            <a:xfrm>
              <a:off x="1730712" y="2502478"/>
              <a:ext cx="2171757" cy="264914"/>
            </a:xfrm>
            <a:prstGeom prst="rect">
              <a:avLst/>
            </a:prstGeom>
            <a:noFill/>
          </p:spPr>
          <p:txBody>
            <a:bodyPr wrap="square" rtlCol="0">
              <a:spAutoFit/>
            </a:bodyPr>
            <a:lstStyle/>
            <a:p>
              <a:pPr algn="ctr"/>
              <a:r>
                <a:rPr lang="zh-CN" altLang="en-US" sz="1400" b="0" cap="none" spc="0" dirty="0">
                  <a:ln w="0"/>
                  <a:solidFill>
                    <a:schemeClr val="tx1"/>
                  </a:solidFill>
                  <a:effectLst>
                    <a:outerShdw blurRad="38100" dist="19050" dir="2700000" algn="tl" rotWithShape="0">
                      <a:schemeClr val="dk1">
                        <a:alpha val="40000"/>
                      </a:schemeClr>
                    </a:outerShdw>
                  </a:effectLst>
                </a:rPr>
                <a:t>疫情数据发布</a:t>
              </a:r>
            </a:p>
          </p:txBody>
        </p:sp>
        <p:grpSp>
          <p:nvGrpSpPr>
            <p:cNvPr id="18" name="íṣľíḋé">
              <a:extLst>
                <a:ext uri="{FF2B5EF4-FFF2-40B4-BE49-F238E27FC236}">
                  <a16:creationId xmlns:a16="http://schemas.microsoft.com/office/drawing/2014/main" id="{899028A4-5501-4C38-8E59-D1003CC88F2F}"/>
                </a:ext>
              </a:extLst>
            </p:cNvPr>
            <p:cNvGrpSpPr/>
            <p:nvPr/>
          </p:nvGrpSpPr>
          <p:grpSpPr>
            <a:xfrm>
              <a:off x="3766397" y="4392094"/>
              <a:ext cx="793962" cy="793962"/>
              <a:chOff x="7857166" y="1897094"/>
              <a:chExt cx="605484" cy="605484"/>
            </a:xfrm>
          </p:grpSpPr>
          <p:sp>
            <p:nvSpPr>
              <p:cNvPr id="35" name="i$ļíḑé">
                <a:extLst>
                  <a:ext uri="{FF2B5EF4-FFF2-40B4-BE49-F238E27FC236}">
                    <a16:creationId xmlns:a16="http://schemas.microsoft.com/office/drawing/2014/main" id="{FA4256D4-0AE7-4F80-9D86-407781E60CB5}"/>
                  </a:ext>
                </a:extLst>
              </p:cNvPr>
              <p:cNvSpPr/>
              <p:nvPr/>
            </p:nvSpPr>
            <p:spPr>
              <a:xfrm>
                <a:off x="7857166" y="1897094"/>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6" name="iŝlíďè">
                <a:extLst>
                  <a:ext uri="{FF2B5EF4-FFF2-40B4-BE49-F238E27FC236}">
                    <a16:creationId xmlns:a16="http://schemas.microsoft.com/office/drawing/2014/main" id="{5FB6A0FE-1055-4618-9F62-41CB80605FDE}"/>
                  </a:ext>
                </a:extLst>
              </p:cNvPr>
              <p:cNvGrpSpPr/>
              <p:nvPr/>
            </p:nvGrpSpPr>
            <p:grpSpPr>
              <a:xfrm>
                <a:off x="7937797" y="1984164"/>
                <a:ext cx="444222" cy="444220"/>
                <a:chOff x="5472389" y="1968240"/>
                <a:chExt cx="444222" cy="444220"/>
              </a:xfrm>
            </p:grpSpPr>
            <p:sp>
              <p:nvSpPr>
                <p:cNvPr id="37" name="ïṡ1ïdé">
                  <a:extLst>
                    <a:ext uri="{FF2B5EF4-FFF2-40B4-BE49-F238E27FC236}">
                      <a16:creationId xmlns:a16="http://schemas.microsoft.com/office/drawing/2014/main" id="{9F0A096B-95DC-4CFD-A83A-3D4FC6B6290A}"/>
                    </a:ext>
                  </a:extLst>
                </p:cNvPr>
                <p:cNvSpPr/>
                <p:nvPr/>
              </p:nvSpPr>
              <p:spPr>
                <a:xfrm>
                  <a:off x="5472389" y="1968240"/>
                  <a:ext cx="444222" cy="444220"/>
                </a:xfrm>
                <a:prstGeom prst="ellipse">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38" name="îŝľîde">
                  <a:extLst>
                    <a:ext uri="{FF2B5EF4-FFF2-40B4-BE49-F238E27FC236}">
                      <a16:creationId xmlns:a16="http://schemas.microsoft.com/office/drawing/2014/main" id="{B915D266-328F-481D-8367-09CA12EF1FFC}"/>
                    </a:ext>
                  </a:extLst>
                </p:cNvPr>
                <p:cNvSpPr/>
                <p:nvPr/>
              </p:nvSpPr>
              <p:spPr bwMode="auto">
                <a:xfrm>
                  <a:off x="5617545" y="2120268"/>
                  <a:ext cx="153910" cy="140166"/>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9" name="íṧḷíďê">
              <a:extLst>
                <a:ext uri="{FF2B5EF4-FFF2-40B4-BE49-F238E27FC236}">
                  <a16:creationId xmlns:a16="http://schemas.microsoft.com/office/drawing/2014/main" id="{732A56DF-87C2-40DA-9632-8E9897BFDD31}"/>
                </a:ext>
              </a:extLst>
            </p:cNvPr>
            <p:cNvSpPr txBox="1"/>
            <p:nvPr/>
          </p:nvSpPr>
          <p:spPr>
            <a:xfrm>
              <a:off x="1737603" y="4347164"/>
              <a:ext cx="2171757" cy="450354"/>
            </a:xfrm>
            <a:prstGeom prst="rect">
              <a:avLst/>
            </a:prstGeom>
            <a:noFill/>
          </p:spPr>
          <p:txBody>
            <a:bodyPr wrap="square" rtlCol="0">
              <a:spAutoFit/>
            </a:bodyPr>
            <a:lstStyle/>
            <a:p>
              <a:pPr algn="ctr"/>
              <a:r>
                <a:rPr lang="zh-CN" altLang="en-US" sz="2800" b="0" cap="none" spc="0" dirty="0">
                  <a:ln w="0"/>
                  <a:solidFill>
                    <a:schemeClr val="tx1"/>
                  </a:solidFill>
                </a:rPr>
                <a:t>代理端</a:t>
              </a:r>
            </a:p>
          </p:txBody>
        </p:sp>
        <p:sp>
          <p:nvSpPr>
            <p:cNvPr id="20" name="íṥľíḋê">
              <a:extLst>
                <a:ext uri="{FF2B5EF4-FFF2-40B4-BE49-F238E27FC236}">
                  <a16:creationId xmlns:a16="http://schemas.microsoft.com/office/drawing/2014/main" id="{281B5793-C9BF-4173-BAF9-80EEECD807BE}"/>
                </a:ext>
              </a:extLst>
            </p:cNvPr>
            <p:cNvSpPr txBox="1"/>
            <p:nvPr/>
          </p:nvSpPr>
          <p:spPr>
            <a:xfrm>
              <a:off x="1762750" y="4775744"/>
              <a:ext cx="2171757" cy="264914"/>
            </a:xfrm>
            <a:prstGeom prst="rect">
              <a:avLst/>
            </a:prstGeom>
            <a:noFill/>
          </p:spPr>
          <p:txBody>
            <a:bodyPr wrap="square" rtlCol="0">
              <a:spAutoFit/>
            </a:bodyPr>
            <a:lstStyle/>
            <a:p>
              <a:pPr algn="ctr"/>
              <a:r>
                <a:rPr lang="zh-CN" altLang="en-US" sz="1400" b="0" cap="none" spc="0" dirty="0">
                  <a:ln w="0"/>
                  <a:solidFill>
                    <a:schemeClr val="tx1"/>
                  </a:solidFill>
                  <a:effectLst>
                    <a:outerShdw blurRad="38100" dist="19050" dir="2700000" algn="tl" rotWithShape="0">
                      <a:schemeClr val="dk1">
                        <a:alpha val="40000"/>
                      </a:schemeClr>
                    </a:outerShdw>
                  </a:effectLst>
                </a:rPr>
                <a:t>疫情数据订阅</a:t>
              </a:r>
            </a:p>
          </p:txBody>
        </p:sp>
        <p:grpSp>
          <p:nvGrpSpPr>
            <p:cNvPr id="21" name="i$1ïdé">
              <a:extLst>
                <a:ext uri="{FF2B5EF4-FFF2-40B4-BE49-F238E27FC236}">
                  <a16:creationId xmlns:a16="http://schemas.microsoft.com/office/drawing/2014/main" id="{042BCC0A-698F-4597-9C6D-59FBF3B18FFA}"/>
                </a:ext>
              </a:extLst>
            </p:cNvPr>
            <p:cNvGrpSpPr>
              <a:grpSpLocks/>
            </p:cNvGrpSpPr>
            <p:nvPr/>
          </p:nvGrpSpPr>
          <p:grpSpPr>
            <a:xfrm>
              <a:off x="7618940" y="2057400"/>
              <a:ext cx="793962" cy="793962"/>
              <a:chOff x="6674108" y="-200569"/>
              <a:chExt cx="605484" cy="605484"/>
            </a:xfrm>
          </p:grpSpPr>
          <p:sp>
            <p:nvSpPr>
              <p:cNvPr id="31" name="iṩḻïḋè">
                <a:extLst>
                  <a:ext uri="{FF2B5EF4-FFF2-40B4-BE49-F238E27FC236}">
                    <a16:creationId xmlns:a16="http://schemas.microsoft.com/office/drawing/2014/main" id="{5A8F4BEA-3A74-41DE-AB92-8CB748F5A90C}"/>
                  </a:ext>
                </a:extLst>
              </p:cNvPr>
              <p:cNvSpPr/>
              <p:nvPr/>
            </p:nvSpPr>
            <p:spPr>
              <a:xfrm flipH="1">
                <a:off x="6674108" y="-200569"/>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32" name="ïṧḻíďe">
                <a:extLst>
                  <a:ext uri="{FF2B5EF4-FFF2-40B4-BE49-F238E27FC236}">
                    <a16:creationId xmlns:a16="http://schemas.microsoft.com/office/drawing/2014/main" id="{9B7CD8FB-A3BF-4A8E-A65C-98DB49B8A733}"/>
                  </a:ext>
                </a:extLst>
              </p:cNvPr>
              <p:cNvGrpSpPr/>
              <p:nvPr/>
            </p:nvGrpSpPr>
            <p:grpSpPr>
              <a:xfrm>
                <a:off x="6754739" y="-119937"/>
                <a:ext cx="444222" cy="444220"/>
                <a:chOff x="6275392" y="1968240"/>
                <a:chExt cx="444222" cy="444220"/>
              </a:xfrm>
            </p:grpSpPr>
            <p:sp>
              <p:nvSpPr>
                <p:cNvPr id="33" name="ïṣḷíḑé">
                  <a:extLst>
                    <a:ext uri="{FF2B5EF4-FFF2-40B4-BE49-F238E27FC236}">
                      <a16:creationId xmlns:a16="http://schemas.microsoft.com/office/drawing/2014/main" id="{ADD21015-34F0-471D-BAAA-239D642297C7}"/>
                    </a:ext>
                  </a:extLst>
                </p:cNvPr>
                <p:cNvSpPr/>
                <p:nvPr/>
              </p:nvSpPr>
              <p:spPr>
                <a:xfrm>
                  <a:off x="6275392" y="1968240"/>
                  <a:ext cx="444222" cy="444220"/>
                </a:xfrm>
                <a:prstGeom prst="ellipse">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34" name="í$lïḓê">
                  <a:extLst>
                    <a:ext uri="{FF2B5EF4-FFF2-40B4-BE49-F238E27FC236}">
                      <a16:creationId xmlns:a16="http://schemas.microsoft.com/office/drawing/2014/main" id="{609CA178-DEF5-444F-B815-493C5A4950DD}"/>
                    </a:ext>
                  </a:extLst>
                </p:cNvPr>
                <p:cNvSpPr/>
                <p:nvPr/>
              </p:nvSpPr>
              <p:spPr bwMode="auto">
                <a:xfrm>
                  <a:off x="6420548" y="2140833"/>
                  <a:ext cx="153910" cy="122556"/>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22" name="îṡľïdé">
              <a:extLst>
                <a:ext uri="{FF2B5EF4-FFF2-40B4-BE49-F238E27FC236}">
                  <a16:creationId xmlns:a16="http://schemas.microsoft.com/office/drawing/2014/main" id="{FC8FF1E9-BBE2-4B3B-AC6B-BEF1D02A49FF}"/>
                </a:ext>
              </a:extLst>
            </p:cNvPr>
            <p:cNvSpPr txBox="1"/>
            <p:nvPr/>
          </p:nvSpPr>
          <p:spPr>
            <a:xfrm>
              <a:off x="8269940" y="1993706"/>
              <a:ext cx="2171757" cy="450354"/>
            </a:xfrm>
            <a:prstGeom prst="rect">
              <a:avLst/>
            </a:prstGeom>
            <a:noFill/>
          </p:spPr>
          <p:txBody>
            <a:bodyPr wrap="square" rtlCol="0">
              <a:spAutoFit/>
            </a:bodyPr>
            <a:lstStyle/>
            <a:p>
              <a:pPr algn="ctr"/>
              <a:r>
                <a:rPr lang="zh-CN" altLang="en-US" sz="2800" b="0" cap="none" spc="0" dirty="0">
                  <a:ln w="0"/>
                  <a:solidFill>
                    <a:schemeClr val="tx1"/>
                  </a:solidFill>
                </a:rPr>
                <a:t>服务端</a:t>
              </a:r>
            </a:p>
          </p:txBody>
        </p:sp>
        <p:sp>
          <p:nvSpPr>
            <p:cNvPr id="23" name="ïṣlïde">
              <a:extLst>
                <a:ext uri="{FF2B5EF4-FFF2-40B4-BE49-F238E27FC236}">
                  <a16:creationId xmlns:a16="http://schemas.microsoft.com/office/drawing/2014/main" id="{50DDFE82-2A6C-4ADB-AC9F-865A3A2F403A}"/>
                </a:ext>
              </a:extLst>
            </p:cNvPr>
            <p:cNvSpPr txBox="1"/>
            <p:nvPr/>
          </p:nvSpPr>
          <p:spPr>
            <a:xfrm>
              <a:off x="8307171" y="2418773"/>
              <a:ext cx="2171757" cy="264914"/>
            </a:xfrm>
            <a:prstGeom prst="rect">
              <a:avLst/>
            </a:prstGeom>
            <a:noFill/>
          </p:spPr>
          <p:txBody>
            <a:bodyPr wrap="square" rtlCol="0">
              <a:spAutoFit/>
            </a:bodyPr>
            <a:lstStyle/>
            <a:p>
              <a:pPr algn="ctr"/>
              <a:r>
                <a:rPr lang="zh-CN" altLang="en-US" sz="1400" dirty="0">
                  <a:ln w="0"/>
                  <a:effectLst>
                    <a:outerShdw blurRad="38100" dist="19050" dir="2700000" algn="tl" rotWithShape="0">
                      <a:schemeClr val="dk1">
                        <a:alpha val="40000"/>
                      </a:schemeClr>
                    </a:outerShdw>
                  </a:effectLst>
                </a:rPr>
                <a:t>后台数据处理</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grpSp>
          <p:nvGrpSpPr>
            <p:cNvPr id="24" name="íşľïdê">
              <a:extLst>
                <a:ext uri="{FF2B5EF4-FFF2-40B4-BE49-F238E27FC236}">
                  <a16:creationId xmlns:a16="http://schemas.microsoft.com/office/drawing/2014/main" id="{A2C1C8D3-7B1D-4B9C-AEDE-232AAB6765AF}"/>
                </a:ext>
              </a:extLst>
            </p:cNvPr>
            <p:cNvGrpSpPr>
              <a:grpSpLocks/>
            </p:cNvGrpSpPr>
            <p:nvPr/>
          </p:nvGrpSpPr>
          <p:grpSpPr>
            <a:xfrm>
              <a:off x="7618940" y="4392094"/>
              <a:ext cx="793962" cy="793962"/>
              <a:chOff x="8685738" y="331879"/>
              <a:chExt cx="605484" cy="605484"/>
            </a:xfrm>
          </p:grpSpPr>
          <p:sp>
            <p:nvSpPr>
              <p:cNvPr id="28" name="iŝ1íḓé">
                <a:extLst>
                  <a:ext uri="{FF2B5EF4-FFF2-40B4-BE49-F238E27FC236}">
                    <a16:creationId xmlns:a16="http://schemas.microsoft.com/office/drawing/2014/main" id="{B18F6073-1E70-4172-B2D5-367D725034FC}"/>
                  </a:ext>
                </a:extLst>
              </p:cNvPr>
              <p:cNvSpPr/>
              <p:nvPr/>
            </p:nvSpPr>
            <p:spPr>
              <a:xfrm flipH="1">
                <a:off x="8685738" y="331879"/>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9" name="îşľiḓè">
                <a:extLst>
                  <a:ext uri="{FF2B5EF4-FFF2-40B4-BE49-F238E27FC236}">
                    <a16:creationId xmlns:a16="http://schemas.microsoft.com/office/drawing/2014/main" id="{B4272F96-CF0A-447B-9635-4BEE19376889}"/>
                  </a:ext>
                </a:extLst>
              </p:cNvPr>
              <p:cNvSpPr/>
              <p:nvPr/>
            </p:nvSpPr>
            <p:spPr>
              <a:xfrm>
                <a:off x="8766369" y="412511"/>
                <a:ext cx="444222" cy="444220"/>
              </a:xfrm>
              <a:prstGeom prst="ellipse">
                <a:avLst/>
              </a:prstGeom>
              <a:solidFill>
                <a:schemeClr val="accent6"/>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30" name="íslidê">
                <a:extLst>
                  <a:ext uri="{FF2B5EF4-FFF2-40B4-BE49-F238E27FC236}">
                    <a16:creationId xmlns:a16="http://schemas.microsoft.com/office/drawing/2014/main" id="{E4094A38-77F3-4FCD-A692-CF42AE5A35FB}"/>
                  </a:ext>
                </a:extLst>
              </p:cNvPr>
              <p:cNvSpPr/>
              <p:nvPr/>
            </p:nvSpPr>
            <p:spPr bwMode="auto">
              <a:xfrm>
                <a:off x="8925501" y="557952"/>
                <a:ext cx="125958" cy="153338"/>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6" name="îṥḷîḑê">
              <a:extLst>
                <a:ext uri="{FF2B5EF4-FFF2-40B4-BE49-F238E27FC236}">
                  <a16:creationId xmlns:a16="http://schemas.microsoft.com/office/drawing/2014/main" id="{79321A04-173B-483D-8B51-BF22BC3CA172}"/>
                </a:ext>
              </a:extLst>
            </p:cNvPr>
            <p:cNvSpPr txBox="1"/>
            <p:nvPr/>
          </p:nvSpPr>
          <p:spPr>
            <a:xfrm>
              <a:off x="8471951" y="4397413"/>
              <a:ext cx="2171757" cy="450354"/>
            </a:xfrm>
            <a:prstGeom prst="rect">
              <a:avLst/>
            </a:prstGeom>
            <a:noFill/>
          </p:spPr>
          <p:txBody>
            <a:bodyPr wrap="square" rtlCol="0">
              <a:spAutoFit/>
            </a:bodyPr>
            <a:lstStyle/>
            <a:p>
              <a:pPr algn="ctr"/>
              <a:r>
                <a:rPr lang="zh-CN" altLang="en-US" sz="2800" b="0" cap="none" spc="0" dirty="0">
                  <a:ln w="0"/>
                  <a:solidFill>
                    <a:schemeClr val="tx1"/>
                  </a:solidFill>
                </a:rPr>
                <a:t>节点间通信</a:t>
              </a:r>
            </a:p>
          </p:txBody>
        </p:sp>
        <p:sp>
          <p:nvSpPr>
            <p:cNvPr id="27" name="íśľíďé">
              <a:extLst>
                <a:ext uri="{FF2B5EF4-FFF2-40B4-BE49-F238E27FC236}">
                  <a16:creationId xmlns:a16="http://schemas.microsoft.com/office/drawing/2014/main" id="{E4264CAB-F1BC-4B33-9BD4-C262D723243C}"/>
                </a:ext>
              </a:extLst>
            </p:cNvPr>
            <p:cNvSpPr txBox="1"/>
            <p:nvPr/>
          </p:nvSpPr>
          <p:spPr>
            <a:xfrm>
              <a:off x="8496648" y="4823854"/>
              <a:ext cx="2171757" cy="264914"/>
            </a:xfrm>
            <a:prstGeom prst="rect">
              <a:avLst/>
            </a:prstGeom>
            <a:noFill/>
          </p:spPr>
          <p:txBody>
            <a:bodyPr wrap="square" rtlCol="0">
              <a:spAutoFit/>
            </a:bodyPr>
            <a:lstStyle/>
            <a:p>
              <a:pPr algn="ctr"/>
              <a:r>
                <a:rPr lang="zh-CN" altLang="en-US" sz="1400" dirty="0">
                  <a:ln w="0"/>
                  <a:effectLst>
                    <a:outerShdw blurRad="38100" dist="19050" dir="2700000" algn="tl" rotWithShape="0">
                      <a:schemeClr val="dk1">
                        <a:alpha val="40000"/>
                      </a:schemeClr>
                    </a:outerShdw>
                  </a:effectLst>
                </a:rPr>
                <a:t>疫情数据传输</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grpSp>
      <p:sp>
        <p:nvSpPr>
          <p:cNvPr id="45" name="矩形 44">
            <a:extLst>
              <a:ext uri="{FF2B5EF4-FFF2-40B4-BE49-F238E27FC236}">
                <a16:creationId xmlns:a16="http://schemas.microsoft.com/office/drawing/2014/main" id="{345D7BB1-F8AF-4831-9BD2-20092FEE215A}"/>
              </a:ext>
            </a:extLst>
          </p:cNvPr>
          <p:cNvSpPr/>
          <p:nvPr/>
        </p:nvSpPr>
        <p:spPr>
          <a:xfrm>
            <a:off x="3935915" y="3404255"/>
            <a:ext cx="4173841" cy="830997"/>
          </a:xfrm>
          <a:prstGeom prst="rect">
            <a:avLst/>
          </a:prstGeom>
          <a:noFill/>
        </p:spPr>
        <p:txBody>
          <a:bodyPr wrap="square" lIns="91440" tIns="45720" rIns="91440" bIns="45720">
            <a:spAutoFit/>
          </a:bodyPr>
          <a:lstStyle/>
          <a:p>
            <a:pPr algn="ctr"/>
            <a:r>
              <a:rPr lang="zh-CN" altLang="en-US" sz="4800" b="1" cap="none" spc="0" dirty="0">
                <a:ln w="0"/>
                <a:solidFill>
                  <a:schemeClr val="accent5">
                    <a:lumMod val="40000"/>
                    <a:lumOff val="60000"/>
                  </a:schemeClr>
                </a:solidFill>
                <a:effectLst>
                  <a:outerShdw blurRad="38100" dist="38100" dir="2700000" algn="tl">
                    <a:srgbClr val="000000">
                      <a:alpha val="43137"/>
                    </a:srgbClr>
                  </a:outerShdw>
                </a:effectLst>
              </a:rPr>
              <a:t>物联网</a:t>
            </a:r>
          </a:p>
        </p:txBody>
      </p:sp>
    </p:spTree>
    <p:custDataLst>
      <p:tags r:id="rId1"/>
    </p:custDataLst>
    <p:extLst>
      <p:ext uri="{BB962C8B-B14F-4D97-AF65-F5344CB8AC3E}">
        <p14:creationId xmlns:p14="http://schemas.microsoft.com/office/powerpoint/2010/main" val="1365316790"/>
      </p:ext>
    </p:extLst>
  </p:cSld>
  <p:clrMapOvr>
    <a:masterClrMapping/>
  </p:clrMapOvr>
  <p:transition spd="slow" advTm="3555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2</a:t>
            </a:r>
            <a:endParaRPr lang="zh-CN" altLang="en-US" sz="13800" b="1" dirty="0">
              <a:solidFill>
                <a:schemeClr val="bg1"/>
              </a:solidFill>
              <a:cs typeface="+mn-ea"/>
              <a:sym typeface="+mn-lt"/>
            </a:endParaRPr>
          </a:p>
        </p:txBody>
      </p:sp>
      <p:sp>
        <p:nvSpPr>
          <p:cNvPr id="8" name="文本框 7"/>
          <p:cNvSpPr txBox="1"/>
          <p:nvPr/>
        </p:nvSpPr>
        <p:spPr>
          <a:xfrm>
            <a:off x="4476985" y="2420811"/>
            <a:ext cx="5760360" cy="769441"/>
          </a:xfrm>
          <a:prstGeom prst="rect">
            <a:avLst/>
          </a:prstGeom>
          <a:noFill/>
        </p:spPr>
        <p:txBody>
          <a:bodyPr wrap="square" rtlCol="0">
            <a:spAutoFit/>
          </a:bodyPr>
          <a:lstStyle/>
          <a:p>
            <a:pPr algn="dist"/>
            <a:r>
              <a:rPr lang="zh-CN" altLang="en-US" sz="4400" dirty="0">
                <a:solidFill>
                  <a:srgbClr val="1C4885"/>
                </a:solidFill>
                <a:cs typeface="+mn-ea"/>
                <a:sym typeface="+mn-lt"/>
              </a:rPr>
              <a:t>前端页面设计</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47067" y="3583857"/>
            <a:ext cx="4651890" cy="338554"/>
          </a:xfrm>
          <a:prstGeom prst="rect">
            <a:avLst/>
          </a:prstGeom>
          <a:noFill/>
        </p:spPr>
        <p:txBody>
          <a:bodyPr wrap="square" rtlCol="0">
            <a:spAutoFit/>
          </a:bodyPr>
          <a:lstStyle/>
          <a:p>
            <a:pPr algn="dist"/>
            <a:r>
              <a:rPr lang="en-US" altLang="zh-CN" sz="1600" dirty="0">
                <a:cs typeface="+mn-ea"/>
                <a:sym typeface="+mn-lt"/>
              </a:rPr>
              <a:t>Frontend Design</a:t>
            </a:r>
            <a:endParaRPr lang="zh-CN" altLang="en-US" sz="1600" dirty="0">
              <a:cs typeface="+mn-ea"/>
              <a:sym typeface="+mn-lt"/>
            </a:endParaRPr>
          </a:p>
        </p:txBody>
      </p:sp>
      <p:pic>
        <p:nvPicPr>
          <p:cNvPr id="11" name="图片 10">
            <a:extLst>
              <a:ext uri="{FF2B5EF4-FFF2-40B4-BE49-F238E27FC236}">
                <a16:creationId xmlns:a16="http://schemas.microsoft.com/office/drawing/2014/main" id="{642DDBC9-39B0-437D-B684-1CD9E5E1A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397632953"/>
      </p:ext>
    </p:extLst>
  </p:cSld>
  <p:clrMapOvr>
    <a:masterClrMapping/>
  </p:clrMapOvr>
  <p:transition spd="slow" advTm="2237">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7745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14D220B-FFFF-4D39-B851-4179CD0F66B3}"/>
              </a:ext>
            </a:extLst>
          </p:cNvPr>
          <p:cNvGrpSpPr>
            <a:grpSpLocks noChangeAspect="1"/>
          </p:cNvGrpSpPr>
          <p:nvPr>
            <p:custDataLst>
              <p:tags r:id="rId2"/>
            </p:custDataLst>
          </p:nvPr>
        </p:nvGrpSpPr>
        <p:grpSpPr>
          <a:xfrm>
            <a:off x="0" y="1600345"/>
            <a:ext cx="12192000" cy="5099827"/>
            <a:chOff x="2" y="1600497"/>
            <a:chExt cx="12192000" cy="5099827"/>
          </a:xfrm>
        </p:grpSpPr>
        <p:sp>
          <p:nvSpPr>
            <p:cNvPr id="5" name="iṡḷîdè">
              <a:extLst>
                <a:ext uri="{FF2B5EF4-FFF2-40B4-BE49-F238E27FC236}">
                  <a16:creationId xmlns:a16="http://schemas.microsoft.com/office/drawing/2014/main" id="{F7C70BC7-5028-4BB2-8130-866809272C00}"/>
                </a:ext>
              </a:extLst>
            </p:cNvPr>
            <p:cNvSpPr/>
            <p:nvPr/>
          </p:nvSpPr>
          <p:spPr>
            <a:xfrm rot="5400000">
              <a:off x="4944099" y="-3343600"/>
              <a:ext cx="2303805" cy="12192000"/>
            </a:xfrm>
            <a:prstGeom prst="rect">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dirty="0">
                <a:ln>
                  <a:noFill/>
                </a:ln>
                <a:solidFill>
                  <a:prstClr val="black">
                    <a:lumMod val="95000"/>
                    <a:lumOff val="5000"/>
                  </a:prstClr>
                </a:solidFill>
                <a:effectLst/>
                <a:uLnTx/>
                <a:uFillTx/>
                <a:latin typeface="Century Gothic"/>
                <a:ea typeface="微软雅黑" panose="020B0503020204020204" pitchFamily="34" charset="-122"/>
                <a:cs typeface="+mn-cs"/>
              </a:endParaRPr>
            </a:p>
          </p:txBody>
        </p:sp>
        <p:sp>
          <p:nvSpPr>
            <p:cNvPr id="7" name="î$liḋé">
              <a:extLst>
                <a:ext uri="{FF2B5EF4-FFF2-40B4-BE49-F238E27FC236}">
                  <a16:creationId xmlns:a16="http://schemas.microsoft.com/office/drawing/2014/main" id="{D575D88E-5119-4E5F-96D9-C8B22C03A5C9}"/>
                </a:ext>
              </a:extLst>
            </p:cNvPr>
            <p:cNvSpPr txBox="1"/>
            <p:nvPr/>
          </p:nvSpPr>
          <p:spPr>
            <a:xfrm>
              <a:off x="714189" y="3897629"/>
              <a:ext cx="3469853" cy="579839"/>
            </a:xfrm>
            <a:prstGeom prst="rect">
              <a:avLst/>
            </a:prstGeom>
            <a:noFill/>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marL="0" marR="0" lvl="0" indent="0" algn="l" defTabSz="913765"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rPr>
                <a:t>世界疫情页面</a:t>
              </a:r>
              <a:endParaRPr kumimoji="0" lang="en-US" altLang="zh-CN" sz="24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endParaRPr>
            </a:p>
          </p:txBody>
        </p:sp>
        <p:sp>
          <p:nvSpPr>
            <p:cNvPr id="8" name="íşḷïďé">
              <a:extLst>
                <a:ext uri="{FF2B5EF4-FFF2-40B4-BE49-F238E27FC236}">
                  <a16:creationId xmlns:a16="http://schemas.microsoft.com/office/drawing/2014/main" id="{936B2661-6061-4C58-A0F1-2177AF018A24}"/>
                </a:ext>
              </a:extLst>
            </p:cNvPr>
            <p:cNvSpPr txBox="1"/>
            <p:nvPr/>
          </p:nvSpPr>
          <p:spPr>
            <a:xfrm>
              <a:off x="714189" y="4580128"/>
              <a:ext cx="4939473" cy="2120196"/>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marL="0" marR="0" lvl="0" indent="0" algn="l" defTabSz="913765" rtl="0" eaLnBrk="1" fontAlgn="auto" latinLnBrk="0" hangingPunct="1">
                <a:lnSpc>
                  <a:spcPct val="150000"/>
                </a:lnSpc>
                <a:spcBef>
                  <a:spcPts val="0"/>
                </a:spcBef>
                <a:spcAft>
                  <a:spcPts val="0"/>
                </a:spcAft>
                <a:buClrTx/>
                <a:buSzPct val="25000"/>
                <a:buFontTx/>
                <a:buNone/>
                <a:tabLst/>
                <a:defRPr/>
              </a:pP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1</a:t>
              </a:r>
              <a:r>
                <a:rPr kumimoji="0" lang="zh-CN" altLang="en-US"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3D</a:t>
              </a:r>
              <a:r>
                <a:rPr lang="zh-CN" altLang="en-US" sz="1800" dirty="0">
                  <a:solidFill>
                    <a:prstClr val="black">
                      <a:lumMod val="95000"/>
                      <a:lumOff val="5000"/>
                      <a:alpha val="80000"/>
                    </a:prstClr>
                  </a:solidFill>
                  <a:latin typeface="Century Gothic"/>
                  <a:ea typeface="微软雅黑" panose="020B0503020204020204" pitchFamily="34" charset="-122"/>
                </a:rPr>
                <a:t>地球热力图展示</a:t>
              </a:r>
              <a:br>
                <a:rPr lang="en-US" altLang="zh-CN" sz="1800" dirty="0">
                  <a:solidFill>
                    <a:prstClr val="black">
                      <a:lumMod val="95000"/>
                      <a:lumOff val="5000"/>
                      <a:alpha val="80000"/>
                    </a:prstClr>
                  </a:solidFill>
                  <a:latin typeface="Century Gothic"/>
                  <a:ea typeface="微软雅黑" panose="020B0503020204020204" pitchFamily="34" charset="-122"/>
                </a:rPr>
              </a:br>
              <a:r>
                <a:rPr lang="en-US" altLang="zh-CN" sz="1800" dirty="0">
                  <a:solidFill>
                    <a:prstClr val="black">
                      <a:lumMod val="95000"/>
                      <a:lumOff val="5000"/>
                      <a:alpha val="80000"/>
                    </a:prstClr>
                  </a:solidFill>
                  <a:latin typeface="Century Gothic"/>
                  <a:ea typeface="微软雅黑" panose="020B0503020204020204" pitchFamily="34" charset="-122"/>
                </a:rPr>
                <a:t>2</a:t>
              </a:r>
              <a:r>
                <a:rPr lang="zh-CN" altLang="en-US" sz="1800" dirty="0">
                  <a:solidFill>
                    <a:prstClr val="black">
                      <a:lumMod val="95000"/>
                      <a:lumOff val="5000"/>
                      <a:alpha val="80000"/>
                    </a:prstClr>
                  </a:solidFill>
                  <a:latin typeface="Century Gothic"/>
                  <a:ea typeface="微软雅黑" panose="020B0503020204020204" pitchFamily="34" charset="-122"/>
                </a:rPr>
                <a:t>）全球疫情现况、国家详细数据</a:t>
              </a:r>
              <a:endParaRPr lang="en-US" altLang="zh-CN" sz="1800" dirty="0">
                <a:solidFill>
                  <a:prstClr val="black">
                    <a:lumMod val="95000"/>
                    <a:lumOff val="5000"/>
                    <a:alpha val="80000"/>
                  </a:prstClr>
                </a:solidFill>
                <a:latin typeface="Century Gothic"/>
                <a:ea typeface="微软雅黑" panose="020B0503020204020204" pitchFamily="34" charset="-122"/>
              </a:endParaRPr>
            </a:p>
            <a:p>
              <a:pPr marL="0" marR="0" lvl="0" indent="0" algn="l" defTabSz="913765" rtl="0" eaLnBrk="1" fontAlgn="auto" latinLnBrk="0" hangingPunct="1">
                <a:lnSpc>
                  <a:spcPct val="150000"/>
                </a:lnSpc>
                <a:spcBef>
                  <a:spcPts val="0"/>
                </a:spcBef>
                <a:spcAft>
                  <a:spcPts val="0"/>
                </a:spcAft>
                <a:buClrTx/>
                <a:buSzPct val="25000"/>
                <a:buFontTx/>
                <a:buNone/>
                <a:tabLst/>
                <a:defRPr/>
              </a:pPr>
              <a:r>
                <a:rPr lang="en-US" altLang="zh-CN" sz="1800" dirty="0">
                  <a:solidFill>
                    <a:prstClr val="black">
                      <a:lumMod val="95000"/>
                      <a:lumOff val="5000"/>
                      <a:alpha val="80000"/>
                    </a:prstClr>
                  </a:solidFill>
                  <a:latin typeface="Century Gothic"/>
                  <a:ea typeface="微软雅黑" panose="020B0503020204020204" pitchFamily="34" charset="-122"/>
                </a:rPr>
                <a:t>3</a:t>
              </a:r>
              <a:r>
                <a:rPr lang="zh-CN" altLang="en-US" sz="1800" dirty="0">
                  <a:solidFill>
                    <a:prstClr val="black">
                      <a:lumMod val="95000"/>
                      <a:lumOff val="5000"/>
                      <a:alpha val="80000"/>
                    </a:prstClr>
                  </a:solidFill>
                  <a:latin typeface="Century Gothic"/>
                  <a:ea typeface="微软雅黑" panose="020B0503020204020204" pitchFamily="34" charset="-122"/>
                </a:rPr>
                <a:t>）发布数据按钮</a:t>
              </a:r>
              <a:r>
                <a:rPr lang="en-US" altLang="zh-CN" sz="1800" dirty="0">
                  <a:solidFill>
                    <a:prstClr val="black">
                      <a:lumMod val="95000"/>
                      <a:lumOff val="5000"/>
                      <a:alpha val="80000"/>
                    </a:prstClr>
                  </a:solidFill>
                  <a:latin typeface="Century Gothic"/>
                  <a:ea typeface="微软雅黑" panose="020B0503020204020204" pitchFamily="34" charset="-122"/>
                </a:rPr>
                <a:t>&amp;</a:t>
              </a:r>
              <a:r>
                <a:rPr lang="zh-CN" altLang="en-US" sz="1800" dirty="0">
                  <a:solidFill>
                    <a:prstClr val="black">
                      <a:lumMod val="95000"/>
                      <a:lumOff val="5000"/>
                      <a:alpha val="80000"/>
                    </a:prstClr>
                  </a:solidFill>
                  <a:latin typeface="Century Gothic"/>
                  <a:ea typeface="微软雅黑" panose="020B0503020204020204" pitchFamily="34" charset="-122"/>
                </a:rPr>
                <a:t>抽屉</a:t>
              </a:r>
              <a:br>
                <a:rPr lang="en-US" altLang="zh-CN" sz="1800" dirty="0">
                  <a:solidFill>
                    <a:prstClr val="black">
                      <a:lumMod val="95000"/>
                      <a:lumOff val="5000"/>
                      <a:alpha val="80000"/>
                    </a:prstClr>
                  </a:solidFill>
                  <a:latin typeface="Century Gothic"/>
                  <a:ea typeface="微软雅黑" panose="020B0503020204020204" pitchFamily="34" charset="-122"/>
                </a:rPr>
              </a:br>
              <a:r>
                <a:rPr lang="en-US" altLang="zh-CN" sz="1800" dirty="0">
                  <a:solidFill>
                    <a:prstClr val="black">
                      <a:lumMod val="95000"/>
                      <a:lumOff val="5000"/>
                      <a:alpha val="80000"/>
                    </a:prstClr>
                  </a:solidFill>
                  <a:latin typeface="Century Gothic"/>
                  <a:ea typeface="微软雅黑" panose="020B0503020204020204" pitchFamily="34" charset="-122"/>
                </a:rPr>
                <a:t>4</a:t>
              </a:r>
              <a:r>
                <a:rPr lang="zh-CN" altLang="en-US" sz="1800" dirty="0">
                  <a:solidFill>
                    <a:prstClr val="black">
                      <a:lumMod val="95000"/>
                      <a:lumOff val="5000"/>
                      <a:alpha val="80000"/>
                    </a:prstClr>
                  </a:solidFill>
                  <a:latin typeface="Century Gothic"/>
                  <a:ea typeface="微软雅黑" panose="020B0503020204020204" pitchFamily="34" charset="-122"/>
                </a:rPr>
                <a:t>）</a:t>
              </a:r>
              <a:r>
                <a:rPr lang="en-US" altLang="zh-CN" sz="1800" dirty="0">
                  <a:solidFill>
                    <a:prstClr val="black">
                      <a:lumMod val="95000"/>
                      <a:lumOff val="5000"/>
                      <a:alpha val="80000"/>
                    </a:prstClr>
                  </a:solidFill>
                  <a:latin typeface="Century Gothic"/>
                  <a:ea typeface="微软雅黑" panose="020B0503020204020204" pitchFamily="34" charset="-122"/>
                </a:rPr>
                <a:t>TOP10</a:t>
              </a:r>
              <a:r>
                <a:rPr lang="zh-CN" altLang="en-US" sz="1800" dirty="0">
                  <a:solidFill>
                    <a:prstClr val="black">
                      <a:lumMod val="95000"/>
                      <a:lumOff val="5000"/>
                      <a:alpha val="80000"/>
                    </a:prstClr>
                  </a:solidFill>
                  <a:latin typeface="Century Gothic"/>
                  <a:ea typeface="微软雅黑" panose="020B0503020204020204" pitchFamily="34" charset="-122"/>
                </a:rPr>
                <a:t>国家详细数据表格</a:t>
              </a:r>
              <a:br>
                <a:rPr lang="en-US" altLang="zh-CN" sz="1800" dirty="0">
                  <a:solidFill>
                    <a:prstClr val="black">
                      <a:lumMod val="95000"/>
                      <a:lumOff val="5000"/>
                      <a:alpha val="80000"/>
                    </a:prstClr>
                  </a:solidFill>
                  <a:latin typeface="Century Gothic"/>
                  <a:ea typeface="微软雅黑" panose="020B0503020204020204" pitchFamily="34" charset="-122"/>
                </a:rPr>
              </a:br>
              <a:r>
                <a:rPr lang="en-US" altLang="zh-CN" sz="1800" dirty="0">
                  <a:solidFill>
                    <a:prstClr val="black">
                      <a:lumMod val="95000"/>
                      <a:lumOff val="5000"/>
                      <a:alpha val="80000"/>
                    </a:prstClr>
                  </a:solidFill>
                  <a:latin typeface="Century Gothic"/>
                  <a:ea typeface="微软雅黑" panose="020B0503020204020204" pitchFamily="34" charset="-122"/>
                </a:rPr>
                <a:t>5</a:t>
              </a:r>
              <a:r>
                <a:rPr lang="zh-CN" altLang="en-US" sz="1800" dirty="0">
                  <a:solidFill>
                    <a:prstClr val="black">
                      <a:lumMod val="95000"/>
                      <a:lumOff val="5000"/>
                      <a:alpha val="80000"/>
                    </a:prstClr>
                  </a:solidFill>
                  <a:latin typeface="Century Gothic"/>
                  <a:ea typeface="微软雅黑" panose="020B0503020204020204" pitchFamily="34" charset="-122"/>
                </a:rPr>
                <a:t>）</a:t>
              </a:r>
              <a:r>
                <a:rPr lang="en-US" altLang="zh-CN" sz="1800" dirty="0">
                  <a:solidFill>
                    <a:prstClr val="black">
                      <a:lumMod val="95000"/>
                      <a:lumOff val="5000"/>
                      <a:alpha val="80000"/>
                    </a:prstClr>
                  </a:solidFill>
                  <a:latin typeface="Century Gothic"/>
                  <a:ea typeface="微软雅黑" panose="020B0503020204020204" pitchFamily="34" charset="-122"/>
                </a:rPr>
                <a:t>TOP10</a:t>
              </a:r>
              <a:r>
                <a:rPr lang="zh-CN" altLang="en-US" sz="1800" dirty="0">
                  <a:solidFill>
                    <a:prstClr val="black">
                      <a:lumMod val="95000"/>
                      <a:lumOff val="5000"/>
                      <a:alpha val="80000"/>
                    </a:prstClr>
                  </a:solidFill>
                  <a:latin typeface="Century Gothic"/>
                  <a:ea typeface="微软雅黑" panose="020B0503020204020204" pitchFamily="34" charset="-122"/>
                </a:rPr>
                <a:t>国家疫情现有及预测数据展示</a:t>
              </a:r>
              <a:endPar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endParaRPr>
            </a:p>
          </p:txBody>
        </p:sp>
        <p:sp>
          <p:nvSpPr>
            <p:cNvPr id="10" name="ïṧḷíḋé">
              <a:extLst>
                <a:ext uri="{FF2B5EF4-FFF2-40B4-BE49-F238E27FC236}">
                  <a16:creationId xmlns:a16="http://schemas.microsoft.com/office/drawing/2014/main" id="{F2E0EE38-DBE2-4B06-B531-F675BFFFA23A}"/>
                </a:ext>
              </a:extLst>
            </p:cNvPr>
            <p:cNvSpPr txBox="1"/>
            <p:nvPr/>
          </p:nvSpPr>
          <p:spPr>
            <a:xfrm>
              <a:off x="5475340" y="4000289"/>
              <a:ext cx="3554154" cy="579839"/>
            </a:xfrm>
            <a:prstGeom prst="rect">
              <a:avLst/>
            </a:prstGeom>
            <a:noFill/>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marL="0" marR="0" lvl="0" indent="0" algn="l" defTabSz="913765"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rPr>
                <a:t>国内疫情页面</a:t>
              </a:r>
              <a:endParaRPr kumimoji="0" lang="en-US" altLang="zh-CN" sz="24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endParaRPr>
            </a:p>
          </p:txBody>
        </p:sp>
        <p:grpSp>
          <p:nvGrpSpPr>
            <p:cNvPr id="12" name="ï$ḻîďê">
              <a:extLst>
                <a:ext uri="{FF2B5EF4-FFF2-40B4-BE49-F238E27FC236}">
                  <a16:creationId xmlns:a16="http://schemas.microsoft.com/office/drawing/2014/main" id="{C23543E1-4738-48A6-9BE3-3E81312E9CE6}"/>
                </a:ext>
              </a:extLst>
            </p:cNvPr>
            <p:cNvGrpSpPr/>
            <p:nvPr/>
          </p:nvGrpSpPr>
          <p:grpSpPr>
            <a:xfrm>
              <a:off x="10395939" y="3160146"/>
              <a:ext cx="923926" cy="603160"/>
              <a:chOff x="5476875" y="2117725"/>
              <a:chExt cx="4357688" cy="2844800"/>
            </a:xfrm>
          </p:grpSpPr>
          <p:sp>
            <p:nvSpPr>
              <p:cNvPr id="15" name="işļíḑe">
                <a:extLst>
                  <a:ext uri="{FF2B5EF4-FFF2-40B4-BE49-F238E27FC236}">
                    <a16:creationId xmlns:a16="http://schemas.microsoft.com/office/drawing/2014/main" id="{80B3D6D1-22A3-433C-B5AE-A7A8414DAFAF}"/>
                  </a:ext>
                </a:extLst>
              </p:cNvPr>
              <p:cNvSpPr/>
              <p:nvPr/>
            </p:nvSpPr>
            <p:spPr bwMode="auto">
              <a:xfrm>
                <a:off x="7902575" y="2117725"/>
                <a:ext cx="1931988" cy="2844800"/>
              </a:xfrm>
              <a:custGeom>
                <a:avLst/>
                <a:gdLst>
                  <a:gd name="T0" fmla="*/ 12 w 1217"/>
                  <a:gd name="T1" fmla="*/ 0 h 1792"/>
                  <a:gd name="T2" fmla="*/ 12 w 1217"/>
                  <a:gd name="T3" fmla="*/ 1207 h 1792"/>
                  <a:gd name="T4" fmla="*/ 585 w 1217"/>
                  <a:gd name="T5" fmla="*/ 1207 h 1792"/>
                  <a:gd name="T6" fmla="*/ 0 w 1217"/>
                  <a:gd name="T7" fmla="*/ 1792 h 1792"/>
                  <a:gd name="T8" fmla="*/ 630 w 1217"/>
                  <a:gd name="T9" fmla="*/ 1792 h 1792"/>
                  <a:gd name="T10" fmla="*/ 1217 w 1217"/>
                  <a:gd name="T11" fmla="*/ 1207 h 1792"/>
                  <a:gd name="T12" fmla="*/ 1217 w 1217"/>
                  <a:gd name="T13" fmla="*/ 0 h 1792"/>
                  <a:gd name="T14" fmla="*/ 12 w 1217"/>
                  <a:gd name="T15" fmla="*/ 0 h 17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7" h="1792">
                    <a:moveTo>
                      <a:pt x="12" y="0"/>
                    </a:moveTo>
                    <a:lnTo>
                      <a:pt x="12" y="1207"/>
                    </a:lnTo>
                    <a:lnTo>
                      <a:pt x="585" y="1207"/>
                    </a:lnTo>
                    <a:lnTo>
                      <a:pt x="0" y="1792"/>
                    </a:lnTo>
                    <a:lnTo>
                      <a:pt x="630" y="1792"/>
                    </a:lnTo>
                    <a:lnTo>
                      <a:pt x="1217" y="1207"/>
                    </a:lnTo>
                    <a:lnTo>
                      <a:pt x="1217" y="0"/>
                    </a:lnTo>
                    <a:lnTo>
                      <a:pt x="12" y="0"/>
                    </a:lnTo>
                    <a:close/>
                  </a:path>
                </a:pathLst>
              </a:cu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black">
                      <a:lumMod val="95000"/>
                      <a:lumOff val="5000"/>
                    </a:prstClr>
                  </a:solidFill>
                  <a:effectLst/>
                  <a:uLnTx/>
                  <a:uFillTx/>
                  <a:latin typeface="Century Gothic"/>
                  <a:ea typeface="微软雅黑" panose="020B0503020204020204" pitchFamily="34" charset="-122"/>
                  <a:cs typeface="+mn-cs"/>
                </a:endParaRPr>
              </a:p>
            </p:txBody>
          </p:sp>
          <p:sp>
            <p:nvSpPr>
              <p:cNvPr id="16" name="ïṡļíḋè">
                <a:extLst>
                  <a:ext uri="{FF2B5EF4-FFF2-40B4-BE49-F238E27FC236}">
                    <a16:creationId xmlns:a16="http://schemas.microsoft.com/office/drawing/2014/main" id="{B3D311E4-0798-42D7-A481-6682287D7B51}"/>
                  </a:ext>
                </a:extLst>
              </p:cNvPr>
              <p:cNvSpPr/>
              <p:nvPr/>
            </p:nvSpPr>
            <p:spPr bwMode="auto">
              <a:xfrm>
                <a:off x="5476875" y="2117725"/>
                <a:ext cx="1931988" cy="2844800"/>
              </a:xfrm>
              <a:custGeom>
                <a:avLst/>
                <a:gdLst>
                  <a:gd name="T0" fmla="*/ 10 w 1217"/>
                  <a:gd name="T1" fmla="*/ 0 h 1792"/>
                  <a:gd name="T2" fmla="*/ 10 w 1217"/>
                  <a:gd name="T3" fmla="*/ 1207 h 1792"/>
                  <a:gd name="T4" fmla="*/ 585 w 1217"/>
                  <a:gd name="T5" fmla="*/ 1207 h 1792"/>
                  <a:gd name="T6" fmla="*/ 0 w 1217"/>
                  <a:gd name="T7" fmla="*/ 1792 h 1792"/>
                  <a:gd name="T8" fmla="*/ 630 w 1217"/>
                  <a:gd name="T9" fmla="*/ 1792 h 1792"/>
                  <a:gd name="T10" fmla="*/ 1217 w 1217"/>
                  <a:gd name="T11" fmla="*/ 1207 h 1792"/>
                  <a:gd name="T12" fmla="*/ 1217 w 1217"/>
                  <a:gd name="T13" fmla="*/ 0 h 1792"/>
                  <a:gd name="T14" fmla="*/ 10 w 1217"/>
                  <a:gd name="T15" fmla="*/ 0 h 17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7" h="1792">
                    <a:moveTo>
                      <a:pt x="10" y="0"/>
                    </a:moveTo>
                    <a:lnTo>
                      <a:pt x="10" y="1207"/>
                    </a:lnTo>
                    <a:lnTo>
                      <a:pt x="585" y="1207"/>
                    </a:lnTo>
                    <a:lnTo>
                      <a:pt x="0" y="1792"/>
                    </a:lnTo>
                    <a:lnTo>
                      <a:pt x="630" y="1792"/>
                    </a:lnTo>
                    <a:lnTo>
                      <a:pt x="1217" y="1207"/>
                    </a:lnTo>
                    <a:lnTo>
                      <a:pt x="1217" y="0"/>
                    </a:lnTo>
                    <a:lnTo>
                      <a:pt x="10" y="0"/>
                    </a:lnTo>
                    <a:close/>
                  </a:path>
                </a:pathLst>
              </a:cu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black">
                      <a:lumMod val="95000"/>
                      <a:lumOff val="5000"/>
                    </a:prstClr>
                  </a:solidFill>
                  <a:effectLst/>
                  <a:uLnTx/>
                  <a:uFillTx/>
                  <a:latin typeface="Century Gothic"/>
                  <a:ea typeface="微软雅黑" panose="020B0503020204020204" pitchFamily="34" charset="-122"/>
                  <a:cs typeface="+mn-cs"/>
                </a:endParaRPr>
              </a:p>
            </p:txBody>
          </p:sp>
        </p:grpSp>
        <p:sp>
          <p:nvSpPr>
            <p:cNvPr id="13" name="íṡľidé">
              <a:extLst>
                <a:ext uri="{FF2B5EF4-FFF2-40B4-BE49-F238E27FC236}">
                  <a16:creationId xmlns:a16="http://schemas.microsoft.com/office/drawing/2014/main" id="{2B408728-5385-4F0E-9896-748B062B26E3}"/>
                </a:ext>
              </a:extLst>
            </p:cNvPr>
            <p:cNvSpPr txBox="1"/>
            <p:nvPr/>
          </p:nvSpPr>
          <p:spPr>
            <a:xfrm>
              <a:off x="863607" y="2907728"/>
              <a:ext cx="1389489"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en-US" altLang="zh-CN" sz="6600" b="1" i="0" u="none" strike="noStrike" kern="1200" cap="none" spc="0" normalizeH="0" baseline="0" noProof="0" dirty="0">
                  <a:ln>
                    <a:noFill/>
                  </a:ln>
                  <a:solidFill>
                    <a:srgbClr val="5B9BD5"/>
                  </a:solidFill>
                  <a:effectLst/>
                  <a:uLnTx/>
                  <a:uFillTx/>
                  <a:latin typeface="Century Gothic"/>
                  <a:ea typeface="微软雅黑" panose="020B0503020204020204" pitchFamily="34" charset="-122"/>
                  <a:cs typeface="+mn-cs"/>
                </a:rPr>
                <a:t>O</a:t>
              </a:r>
              <a:r>
                <a:rPr kumimoji="0" lang="en-US" altLang="zh-CN" sz="100" b="1" i="0" u="none" strike="noStrike" kern="1200" cap="none" spc="0" normalizeH="0" baseline="0" noProof="0" dirty="0">
                  <a:ln>
                    <a:noFill/>
                  </a:ln>
                  <a:solidFill>
                    <a:srgbClr val="5B9BD5"/>
                  </a:solidFill>
                  <a:effectLst/>
                  <a:uLnTx/>
                  <a:uFillTx/>
                  <a:latin typeface="Century Gothic"/>
                  <a:ea typeface="微软雅黑" panose="020B0503020204020204" pitchFamily="34" charset="-122"/>
                  <a:cs typeface="+mn-cs"/>
                </a:rPr>
                <a:t> </a:t>
              </a:r>
              <a:r>
                <a:rPr lang="en-US" altLang="zh-CN" sz="6600" dirty="0">
                  <a:solidFill>
                    <a:srgbClr val="5B9BD5"/>
                  </a:solidFill>
                  <a:latin typeface="Century Gothic"/>
                  <a:ea typeface="微软雅黑" panose="020B0503020204020204" pitchFamily="34" charset="-122"/>
                </a:rPr>
                <a:t>1</a:t>
              </a:r>
              <a:endParaRPr kumimoji="0" lang="en-US" altLang="zh-CN" sz="6600" b="1" i="0" u="none" strike="noStrike" kern="1200" cap="none" spc="0" normalizeH="0" baseline="0" noProof="0" dirty="0">
                <a:ln>
                  <a:noFill/>
                </a:ln>
                <a:solidFill>
                  <a:srgbClr val="5B9BD5"/>
                </a:solidFill>
                <a:effectLst/>
                <a:uLnTx/>
                <a:uFillTx/>
                <a:latin typeface="Century Gothic"/>
                <a:ea typeface="微软雅黑" panose="020B0503020204020204" pitchFamily="34" charset="-122"/>
                <a:cs typeface="+mn-cs"/>
              </a:endParaRPr>
            </a:p>
          </p:txBody>
        </p:sp>
        <p:sp>
          <p:nvSpPr>
            <p:cNvPr id="14" name="íṥḷïḓé">
              <a:extLst>
                <a:ext uri="{FF2B5EF4-FFF2-40B4-BE49-F238E27FC236}">
                  <a16:creationId xmlns:a16="http://schemas.microsoft.com/office/drawing/2014/main" id="{93570A5D-9E56-4077-9D03-35E5EC06CA05}"/>
                </a:ext>
              </a:extLst>
            </p:cNvPr>
            <p:cNvSpPr txBox="1"/>
            <p:nvPr/>
          </p:nvSpPr>
          <p:spPr>
            <a:xfrm>
              <a:off x="5415602" y="2899142"/>
              <a:ext cx="1389489"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en-US" altLang="zh-CN" sz="6600" b="1" i="0" u="none" strike="noStrike" kern="1200" cap="none" spc="0" normalizeH="0" baseline="0" noProof="0" dirty="0">
                  <a:ln>
                    <a:noFill/>
                  </a:ln>
                  <a:solidFill>
                    <a:prstClr val="black">
                      <a:lumMod val="95000"/>
                      <a:lumOff val="5000"/>
                      <a:alpha val="10000"/>
                    </a:prstClr>
                  </a:solidFill>
                  <a:effectLst/>
                  <a:uLnTx/>
                  <a:uFillTx/>
                  <a:latin typeface="Century Gothic"/>
                  <a:ea typeface="微软雅黑" panose="020B0503020204020204" pitchFamily="34" charset="-122"/>
                  <a:cs typeface="+mn-cs"/>
                </a:rPr>
                <a:t>O</a:t>
              </a:r>
              <a:r>
                <a:rPr kumimoji="0" lang="en-US" altLang="zh-CN" sz="100" b="1" i="0" u="none" strike="noStrike" kern="1200" cap="none" spc="0" normalizeH="0" baseline="0" noProof="0" dirty="0">
                  <a:ln>
                    <a:noFill/>
                  </a:ln>
                  <a:solidFill>
                    <a:prstClr val="black">
                      <a:lumMod val="95000"/>
                      <a:lumOff val="5000"/>
                      <a:alpha val="10000"/>
                    </a:prstClr>
                  </a:solidFill>
                  <a:effectLst/>
                  <a:uLnTx/>
                  <a:uFillTx/>
                  <a:latin typeface="Century Gothic"/>
                  <a:ea typeface="微软雅黑" panose="020B0503020204020204" pitchFamily="34" charset="-122"/>
                  <a:cs typeface="+mn-cs"/>
                </a:rPr>
                <a:t> </a:t>
              </a:r>
              <a:r>
                <a:rPr lang="en-US" altLang="zh-CN" sz="6600" dirty="0">
                  <a:solidFill>
                    <a:prstClr val="black">
                      <a:lumMod val="95000"/>
                      <a:lumOff val="5000"/>
                      <a:alpha val="10000"/>
                    </a:prstClr>
                  </a:solidFill>
                  <a:latin typeface="Century Gothic"/>
                  <a:ea typeface="微软雅黑" panose="020B0503020204020204" pitchFamily="34" charset="-122"/>
                </a:rPr>
                <a:t>2</a:t>
              </a:r>
              <a:endParaRPr kumimoji="0" lang="en-US" altLang="zh-CN" sz="6600" b="1" i="0" u="none" strike="noStrike" kern="1200" cap="none" spc="0" normalizeH="0" baseline="0" noProof="0" dirty="0">
                <a:ln>
                  <a:noFill/>
                </a:ln>
                <a:solidFill>
                  <a:prstClr val="black">
                    <a:lumMod val="95000"/>
                    <a:lumOff val="5000"/>
                    <a:alpha val="10000"/>
                  </a:prstClr>
                </a:solidFill>
                <a:effectLst/>
                <a:uLnTx/>
                <a:uFillTx/>
                <a:latin typeface="Century Gothic"/>
                <a:ea typeface="微软雅黑" panose="020B0503020204020204" pitchFamily="34" charset="-122"/>
                <a:cs typeface="+mn-cs"/>
              </a:endParaRPr>
            </a:p>
          </p:txBody>
        </p:sp>
      </p:grpSp>
      <p:sp>
        <p:nvSpPr>
          <p:cNvPr id="17" name="íṡľíḍé">
            <a:extLst>
              <a:ext uri="{FF2B5EF4-FFF2-40B4-BE49-F238E27FC236}">
                <a16:creationId xmlns:a16="http://schemas.microsoft.com/office/drawing/2014/main" id="{68441CAA-2344-4B7A-9F39-D5C43DA8D5BC}"/>
              </a:ext>
            </a:extLst>
          </p:cNvPr>
          <p:cNvSpPr txBox="1"/>
          <p:nvPr/>
        </p:nvSpPr>
        <p:spPr>
          <a:xfrm>
            <a:off x="578369" y="1000181"/>
            <a:ext cx="4673546" cy="1200329"/>
          </a:xfrm>
          <a:prstGeom prst="rect">
            <a:avLst/>
          </a:prstGeom>
          <a:noFill/>
        </p:spPr>
        <p:txBody>
          <a:bodyPr wrap="square">
            <a:spAutoFit/>
          </a:body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lang="zh-CN" altLang="en-US" sz="4400" b="1" dirty="0">
                <a:solidFill>
                  <a:schemeClr val="accent1">
                    <a:lumMod val="75000"/>
                  </a:schemeClr>
                </a:solidFill>
                <a:latin typeface="Century Gothic"/>
                <a:ea typeface="微软雅黑" panose="020B0503020204020204" pitchFamily="34" charset="-122"/>
              </a:rPr>
              <a:t>疫情数据</a:t>
            </a:r>
            <a:r>
              <a:rPr kumimoji="0" lang="en-US" altLang="zh-CN" sz="4400" b="1" i="0" u="none" strike="noStrike" kern="1200" cap="none" spc="0" normalizeH="0" baseline="0" noProof="0" dirty="0">
                <a:ln>
                  <a:noFill/>
                </a:ln>
                <a:solidFill>
                  <a:schemeClr val="accent1">
                    <a:lumMod val="75000"/>
                  </a:schemeClr>
                </a:solidFill>
                <a:effectLst/>
                <a:uLnTx/>
                <a:uFillTx/>
                <a:latin typeface="Century Gothic"/>
                <a:ea typeface="微软雅黑" panose="020B0503020204020204" pitchFamily="34" charset="-122"/>
                <a:cs typeface="+mn-cs"/>
              </a:rPr>
              <a:t> </a:t>
            </a:r>
          </a:p>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zh-CN" altLang="en-US" sz="28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rPr>
              <a:t>分析预测及其可视化展示</a:t>
            </a:r>
            <a:endParaRPr kumimoji="0" lang="en-US" altLang="zh-CN" sz="28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endParaRPr>
          </a:p>
        </p:txBody>
      </p:sp>
      <p:sp>
        <p:nvSpPr>
          <p:cNvPr id="18" name="íṥḻïḓé">
            <a:extLst>
              <a:ext uri="{FF2B5EF4-FFF2-40B4-BE49-F238E27FC236}">
                <a16:creationId xmlns:a16="http://schemas.microsoft.com/office/drawing/2014/main" id="{9F4FA399-0C76-4D09-8DA4-8B0E12938439}"/>
              </a:ext>
            </a:extLst>
          </p:cNvPr>
          <p:cNvSpPr txBox="1"/>
          <p:nvPr/>
        </p:nvSpPr>
        <p:spPr>
          <a:xfrm>
            <a:off x="5475338" y="1607588"/>
            <a:ext cx="5134451" cy="697692"/>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marL="0" marR="0" lvl="0" indent="0" algn="l" defTabSz="913765" rtl="0" eaLnBrk="1" fontAlgn="auto" latinLnBrk="0" hangingPunct="1">
              <a:lnSpc>
                <a:spcPct val="150000"/>
              </a:lnSpc>
              <a:spcBef>
                <a:spcPts val="0"/>
              </a:spcBef>
              <a:spcAft>
                <a:spcPts val="0"/>
              </a:spcAft>
              <a:buClrTx/>
              <a:buSzPct val="25000"/>
              <a:buFontTx/>
              <a:buNone/>
              <a:tabLst/>
              <a:defRPr/>
            </a:pPr>
            <a:r>
              <a:rPr kumimoji="0" lang="zh-CN" altLang="en-US" sz="14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背景：冠状病毒图片</a:t>
            </a:r>
            <a:br>
              <a:rPr kumimoji="0" lang="en-US" altLang="zh-CN" sz="14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br>
            <a:r>
              <a:rPr kumimoji="0" lang="zh-CN" altLang="en-US" sz="14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菜单：世界页面、中国页面、时间展示</a:t>
            </a:r>
            <a:endParaRPr kumimoji="0" lang="en-US" altLang="zh-CN" sz="14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endParaRPr>
          </a:p>
        </p:txBody>
      </p:sp>
      <p:sp>
        <p:nvSpPr>
          <p:cNvPr id="19" name="íşḷïďé">
            <a:extLst>
              <a:ext uri="{FF2B5EF4-FFF2-40B4-BE49-F238E27FC236}">
                <a16:creationId xmlns:a16="http://schemas.microsoft.com/office/drawing/2014/main" id="{B27A5C96-870F-4942-ABC2-AC79CF1B323B}"/>
              </a:ext>
            </a:extLst>
          </p:cNvPr>
          <p:cNvSpPr txBox="1"/>
          <p:nvPr/>
        </p:nvSpPr>
        <p:spPr>
          <a:xfrm>
            <a:off x="5415603" y="4588714"/>
            <a:ext cx="3554154" cy="170168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marL="0" marR="0" lvl="0" indent="0" algn="l" defTabSz="913765" rtl="0" eaLnBrk="1" fontAlgn="auto" latinLnBrk="0" hangingPunct="1">
              <a:lnSpc>
                <a:spcPct val="150000"/>
              </a:lnSpc>
              <a:spcBef>
                <a:spcPts val="0"/>
              </a:spcBef>
              <a:spcAft>
                <a:spcPts val="0"/>
              </a:spcAft>
              <a:buClrTx/>
              <a:buSzPct val="25000"/>
              <a:buFontTx/>
              <a:buNone/>
              <a:tabLst/>
              <a:defRPr/>
            </a:pP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1</a:t>
            </a:r>
            <a:r>
              <a:rPr kumimoji="0" lang="zh-CN" altLang="en-US"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）中国确诊热力图展示</a:t>
            </a: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可切换</a:t>
            </a: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a:t>
            </a:r>
            <a:br>
              <a:rPr lang="en-US" altLang="zh-CN" sz="1800" dirty="0">
                <a:solidFill>
                  <a:prstClr val="black">
                    <a:lumMod val="95000"/>
                    <a:lumOff val="5000"/>
                    <a:alpha val="80000"/>
                  </a:prstClr>
                </a:solidFill>
                <a:latin typeface="Century Gothic"/>
                <a:ea typeface="微软雅黑" panose="020B0503020204020204" pitchFamily="34" charset="-122"/>
              </a:rPr>
            </a:br>
            <a:r>
              <a:rPr lang="en-US" altLang="zh-CN" sz="1800" dirty="0">
                <a:solidFill>
                  <a:prstClr val="black">
                    <a:lumMod val="95000"/>
                    <a:lumOff val="5000"/>
                    <a:alpha val="80000"/>
                  </a:prstClr>
                </a:solidFill>
                <a:latin typeface="Century Gothic"/>
                <a:ea typeface="微软雅黑" panose="020B0503020204020204" pitchFamily="34" charset="-122"/>
              </a:rPr>
              <a:t>2</a:t>
            </a:r>
            <a:r>
              <a:rPr lang="zh-CN" altLang="en-US" sz="1800" dirty="0">
                <a:solidFill>
                  <a:prstClr val="black">
                    <a:lumMod val="95000"/>
                    <a:lumOff val="5000"/>
                    <a:alpha val="80000"/>
                  </a:prstClr>
                </a:solidFill>
                <a:latin typeface="Century Gothic"/>
                <a:ea typeface="微软雅黑" panose="020B0503020204020204" pitchFamily="34" charset="-122"/>
              </a:rPr>
              <a:t>）中国疫情折线图</a:t>
            </a:r>
            <a:r>
              <a:rPr lang="en-US" altLang="zh-CN" sz="1800" dirty="0">
                <a:solidFill>
                  <a:prstClr val="black">
                    <a:lumMod val="95000"/>
                    <a:lumOff val="5000"/>
                    <a:alpha val="80000"/>
                  </a:prstClr>
                </a:solidFill>
                <a:latin typeface="Century Gothic"/>
                <a:ea typeface="微软雅黑" panose="020B0503020204020204" pitchFamily="34" charset="-122"/>
              </a:rPr>
              <a:t>&amp;</a:t>
            </a:r>
            <a:r>
              <a:rPr lang="zh-CN" altLang="en-US" sz="1800" dirty="0">
                <a:solidFill>
                  <a:prstClr val="black">
                    <a:lumMod val="95000"/>
                    <a:lumOff val="5000"/>
                    <a:alpha val="80000"/>
                  </a:prstClr>
                </a:solidFill>
                <a:latin typeface="Century Gothic"/>
                <a:ea typeface="微软雅黑" panose="020B0503020204020204" pitchFamily="34" charset="-122"/>
              </a:rPr>
              <a:t>预测</a:t>
            </a:r>
            <a:br>
              <a:rPr lang="en-US" altLang="zh-CN" sz="1800" dirty="0">
                <a:solidFill>
                  <a:prstClr val="black">
                    <a:lumMod val="95000"/>
                    <a:lumOff val="5000"/>
                    <a:alpha val="80000"/>
                  </a:prstClr>
                </a:solidFill>
                <a:latin typeface="Century Gothic"/>
                <a:ea typeface="微软雅黑" panose="020B0503020204020204" pitchFamily="34" charset="-122"/>
              </a:rPr>
            </a:br>
            <a:r>
              <a:rPr lang="en-US" altLang="zh-CN" sz="1800" dirty="0">
                <a:solidFill>
                  <a:prstClr val="black">
                    <a:lumMod val="95000"/>
                    <a:lumOff val="5000"/>
                    <a:alpha val="80000"/>
                  </a:prstClr>
                </a:solidFill>
                <a:latin typeface="Century Gothic"/>
                <a:ea typeface="微软雅黑" panose="020B0503020204020204" pitchFamily="34" charset="-122"/>
              </a:rPr>
              <a:t>3</a:t>
            </a:r>
            <a:r>
              <a:rPr lang="zh-CN" altLang="en-US" sz="1800" dirty="0">
                <a:solidFill>
                  <a:prstClr val="black">
                    <a:lumMod val="95000"/>
                    <a:lumOff val="5000"/>
                    <a:alpha val="80000"/>
                  </a:prstClr>
                </a:solidFill>
                <a:latin typeface="Century Gothic"/>
                <a:ea typeface="微软雅黑" panose="020B0503020204020204" pitchFamily="34" charset="-122"/>
              </a:rPr>
              <a:t>）各省市详细数据表</a:t>
            </a:r>
            <a:br>
              <a:rPr lang="en-US" altLang="zh-CN" sz="1800" dirty="0">
                <a:solidFill>
                  <a:prstClr val="black">
                    <a:lumMod val="95000"/>
                    <a:lumOff val="5000"/>
                    <a:alpha val="80000"/>
                  </a:prstClr>
                </a:solidFill>
                <a:latin typeface="Century Gothic"/>
                <a:ea typeface="微软雅黑" panose="020B0503020204020204" pitchFamily="34" charset="-122"/>
              </a:rPr>
            </a:br>
            <a:endPar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endParaRPr>
          </a:p>
        </p:txBody>
      </p:sp>
      <p:sp>
        <p:nvSpPr>
          <p:cNvPr id="20" name="íşḷïďé">
            <a:extLst>
              <a:ext uri="{FF2B5EF4-FFF2-40B4-BE49-F238E27FC236}">
                <a16:creationId xmlns:a16="http://schemas.microsoft.com/office/drawing/2014/main" id="{ACE359A4-4F91-4B4D-AD08-030913B823E8}"/>
              </a:ext>
            </a:extLst>
          </p:cNvPr>
          <p:cNvSpPr txBox="1"/>
          <p:nvPr/>
        </p:nvSpPr>
        <p:spPr>
          <a:xfrm>
            <a:off x="8823674" y="4589840"/>
            <a:ext cx="3554154" cy="1286186"/>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marL="0" marR="0" lvl="0" indent="0" algn="l" defTabSz="913765" rtl="0" eaLnBrk="1" fontAlgn="auto" latinLnBrk="0" hangingPunct="1">
              <a:lnSpc>
                <a:spcPct val="150000"/>
              </a:lnSpc>
              <a:spcBef>
                <a:spcPts val="0"/>
              </a:spcBef>
              <a:spcAft>
                <a:spcPts val="0"/>
              </a:spcAft>
              <a:buClrTx/>
              <a:buSzPct val="25000"/>
              <a:buFontTx/>
              <a:buNone/>
              <a:tabLst/>
              <a:defRPr/>
            </a:pPr>
            <a:r>
              <a:rPr lang="en-US" altLang="zh-CN" sz="1800" dirty="0">
                <a:solidFill>
                  <a:prstClr val="black">
                    <a:lumMod val="95000"/>
                    <a:lumOff val="5000"/>
                    <a:alpha val="80000"/>
                  </a:prstClr>
                </a:solidFill>
                <a:latin typeface="Century Gothic"/>
                <a:ea typeface="微软雅黑" panose="020B0503020204020204" pitchFamily="34" charset="-122"/>
              </a:rPr>
              <a:t>4</a:t>
            </a:r>
            <a:r>
              <a:rPr lang="zh-CN" altLang="en-US" sz="1800" dirty="0">
                <a:solidFill>
                  <a:prstClr val="black">
                    <a:lumMod val="95000"/>
                    <a:lumOff val="5000"/>
                    <a:alpha val="80000"/>
                  </a:prstClr>
                </a:solidFill>
                <a:latin typeface="Century Gothic"/>
                <a:ea typeface="微软雅黑" panose="020B0503020204020204" pitchFamily="34" charset="-122"/>
              </a:rPr>
              <a:t>）各省市热力图，柱状图展示</a:t>
            </a:r>
            <a:br>
              <a:rPr lang="en-US" altLang="zh-CN" sz="1800" dirty="0">
                <a:solidFill>
                  <a:prstClr val="black">
                    <a:lumMod val="95000"/>
                    <a:lumOff val="5000"/>
                    <a:alpha val="80000"/>
                  </a:prstClr>
                </a:solidFill>
                <a:latin typeface="Century Gothic"/>
                <a:ea typeface="微软雅黑" panose="020B0503020204020204" pitchFamily="34" charset="-122"/>
              </a:rPr>
            </a:br>
            <a:r>
              <a:rPr lang="en-US" altLang="zh-CN" sz="1800" dirty="0">
                <a:solidFill>
                  <a:prstClr val="black">
                    <a:lumMod val="95000"/>
                    <a:lumOff val="5000"/>
                    <a:alpha val="80000"/>
                  </a:prstClr>
                </a:solidFill>
                <a:latin typeface="Century Gothic"/>
                <a:ea typeface="微软雅黑" panose="020B0503020204020204" pitchFamily="34" charset="-122"/>
              </a:rPr>
              <a:t>5</a:t>
            </a:r>
            <a:r>
              <a:rPr lang="zh-CN" altLang="en-US" sz="1800" dirty="0">
                <a:solidFill>
                  <a:prstClr val="black">
                    <a:lumMod val="95000"/>
                    <a:lumOff val="5000"/>
                    <a:alpha val="80000"/>
                  </a:prstClr>
                </a:solidFill>
                <a:latin typeface="Century Gothic"/>
                <a:ea typeface="微软雅黑" panose="020B0503020204020204" pitchFamily="34" charset="-122"/>
              </a:rPr>
              <a:t>）全国实时疫情播报</a:t>
            </a:r>
            <a:endParaRPr lang="en-US" altLang="zh-CN" sz="1800" dirty="0">
              <a:solidFill>
                <a:prstClr val="black">
                  <a:lumMod val="95000"/>
                  <a:lumOff val="5000"/>
                  <a:alpha val="80000"/>
                </a:prstClr>
              </a:solidFill>
              <a:latin typeface="Century Gothic"/>
              <a:ea typeface="微软雅黑" panose="020B0503020204020204" pitchFamily="34" charset="-122"/>
            </a:endParaRPr>
          </a:p>
          <a:p>
            <a:pPr marL="0" marR="0" lvl="0" indent="0" algn="l" defTabSz="913765" rtl="0" eaLnBrk="1" fontAlgn="auto" latinLnBrk="0" hangingPunct="1">
              <a:lnSpc>
                <a:spcPct val="150000"/>
              </a:lnSpc>
              <a:spcBef>
                <a:spcPts val="0"/>
              </a:spcBef>
              <a:spcAft>
                <a:spcPts val="0"/>
              </a:spcAft>
              <a:buClrTx/>
              <a:buSzPct val="25000"/>
              <a:buFontTx/>
              <a:buNone/>
              <a:tabLst/>
              <a:defRPr/>
            </a:pP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6</a:t>
            </a:r>
            <a:r>
              <a:rPr lang="zh-CN" altLang="en-US" sz="1800" dirty="0">
                <a:solidFill>
                  <a:prstClr val="black">
                    <a:lumMod val="95000"/>
                    <a:lumOff val="5000"/>
                    <a:alpha val="80000"/>
                  </a:prstClr>
                </a:solidFill>
                <a:latin typeface="Century Gothic"/>
                <a:ea typeface="微软雅黑" panose="020B0503020204020204" pitchFamily="34" charset="-122"/>
              </a:rPr>
              <a:t>）邮箱订阅框</a:t>
            </a:r>
            <a:endPar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endParaRPr>
          </a:p>
        </p:txBody>
      </p:sp>
      <p:pic>
        <p:nvPicPr>
          <p:cNvPr id="6" name="图片 5">
            <a:extLst>
              <a:ext uri="{FF2B5EF4-FFF2-40B4-BE49-F238E27FC236}">
                <a16:creationId xmlns:a16="http://schemas.microsoft.com/office/drawing/2014/main" id="{C7D66571-E702-4475-B863-C3E5430D3DC1}"/>
              </a:ext>
            </a:extLst>
          </p:cNvPr>
          <p:cNvPicPr>
            <a:picLocks noChangeAspect="1"/>
          </p:cNvPicPr>
          <p:nvPr/>
        </p:nvPicPr>
        <p:blipFill>
          <a:blip r:embed="rId5"/>
          <a:stretch>
            <a:fillRect/>
          </a:stretch>
        </p:blipFill>
        <p:spPr>
          <a:xfrm>
            <a:off x="5041728" y="110278"/>
            <a:ext cx="6900223" cy="6637444"/>
          </a:xfrm>
          <a:prstGeom prst="rect">
            <a:avLst/>
          </a:prstGeom>
        </p:spPr>
      </p:pic>
      <p:sp>
        <p:nvSpPr>
          <p:cNvPr id="2" name="矩形 1">
            <a:extLst>
              <a:ext uri="{FF2B5EF4-FFF2-40B4-BE49-F238E27FC236}">
                <a16:creationId xmlns:a16="http://schemas.microsoft.com/office/drawing/2014/main" id="{0B5CF880-F213-48D1-986F-E9C707D05BDA}"/>
              </a:ext>
            </a:extLst>
          </p:cNvPr>
          <p:cNvSpPr/>
          <p:nvPr/>
        </p:nvSpPr>
        <p:spPr>
          <a:xfrm>
            <a:off x="7262270" y="1361262"/>
            <a:ext cx="2315029" cy="234801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6AA0FEB-58BA-4054-8E84-C65F1BD08F73}"/>
              </a:ext>
            </a:extLst>
          </p:cNvPr>
          <p:cNvSpPr/>
          <p:nvPr/>
        </p:nvSpPr>
        <p:spPr>
          <a:xfrm>
            <a:off x="5209417" y="1730306"/>
            <a:ext cx="1969894" cy="1840572"/>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F4FF489-5DFD-4053-9B2D-6156F568B896}"/>
              </a:ext>
            </a:extLst>
          </p:cNvPr>
          <p:cNvSpPr/>
          <p:nvPr/>
        </p:nvSpPr>
        <p:spPr>
          <a:xfrm>
            <a:off x="9686973" y="1300246"/>
            <a:ext cx="2254978" cy="2462907"/>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D446D83-8999-48A5-AA8A-9F300A361B3B}"/>
              </a:ext>
            </a:extLst>
          </p:cNvPr>
          <p:cNvSpPr/>
          <p:nvPr/>
        </p:nvSpPr>
        <p:spPr>
          <a:xfrm>
            <a:off x="5403581" y="1189564"/>
            <a:ext cx="1451841" cy="464567"/>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C199E94-0F0A-4A53-AD12-48CD1A7A74D2}"/>
              </a:ext>
            </a:extLst>
          </p:cNvPr>
          <p:cNvSpPr/>
          <p:nvPr/>
        </p:nvSpPr>
        <p:spPr>
          <a:xfrm>
            <a:off x="5108936" y="4242315"/>
            <a:ext cx="3464689" cy="2187514"/>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CB0137A-05A3-43A7-990F-53D83880140B}"/>
              </a:ext>
            </a:extLst>
          </p:cNvPr>
          <p:cNvSpPr/>
          <p:nvPr/>
        </p:nvSpPr>
        <p:spPr>
          <a:xfrm>
            <a:off x="8796816" y="4133708"/>
            <a:ext cx="3021309" cy="2614014"/>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64748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7745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14D220B-FFFF-4D39-B851-4179CD0F66B3}"/>
              </a:ext>
            </a:extLst>
          </p:cNvPr>
          <p:cNvGrpSpPr>
            <a:grpSpLocks noChangeAspect="1"/>
          </p:cNvGrpSpPr>
          <p:nvPr>
            <p:custDataLst>
              <p:tags r:id="rId2"/>
            </p:custDataLst>
          </p:nvPr>
        </p:nvGrpSpPr>
        <p:grpSpPr>
          <a:xfrm>
            <a:off x="0" y="1600345"/>
            <a:ext cx="12192000" cy="2883645"/>
            <a:chOff x="2" y="1600497"/>
            <a:chExt cx="12192000" cy="2883645"/>
          </a:xfrm>
        </p:grpSpPr>
        <p:sp>
          <p:nvSpPr>
            <p:cNvPr id="5" name="iṡḷîdè">
              <a:extLst>
                <a:ext uri="{FF2B5EF4-FFF2-40B4-BE49-F238E27FC236}">
                  <a16:creationId xmlns:a16="http://schemas.microsoft.com/office/drawing/2014/main" id="{F7C70BC7-5028-4BB2-8130-866809272C00}"/>
                </a:ext>
              </a:extLst>
            </p:cNvPr>
            <p:cNvSpPr/>
            <p:nvPr/>
          </p:nvSpPr>
          <p:spPr>
            <a:xfrm rot="5400000">
              <a:off x="4944099" y="-3343600"/>
              <a:ext cx="2303805" cy="12192000"/>
            </a:xfrm>
            <a:prstGeom prst="rect">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dirty="0">
                <a:ln>
                  <a:noFill/>
                </a:ln>
                <a:solidFill>
                  <a:prstClr val="black">
                    <a:lumMod val="95000"/>
                    <a:lumOff val="5000"/>
                  </a:prstClr>
                </a:solidFill>
                <a:effectLst/>
                <a:uLnTx/>
                <a:uFillTx/>
                <a:latin typeface="Century Gothic"/>
                <a:ea typeface="微软雅黑" panose="020B0503020204020204" pitchFamily="34" charset="-122"/>
                <a:cs typeface="+mn-cs"/>
              </a:endParaRPr>
            </a:p>
          </p:txBody>
        </p:sp>
        <p:sp>
          <p:nvSpPr>
            <p:cNvPr id="10" name="ïṧḷíḋé">
              <a:extLst>
                <a:ext uri="{FF2B5EF4-FFF2-40B4-BE49-F238E27FC236}">
                  <a16:creationId xmlns:a16="http://schemas.microsoft.com/office/drawing/2014/main" id="{F2E0EE38-DBE2-4B06-B531-F675BFFFA23A}"/>
                </a:ext>
              </a:extLst>
            </p:cNvPr>
            <p:cNvSpPr txBox="1"/>
            <p:nvPr/>
          </p:nvSpPr>
          <p:spPr>
            <a:xfrm>
              <a:off x="443895" y="3904303"/>
              <a:ext cx="4470735" cy="579839"/>
            </a:xfrm>
            <a:prstGeom prst="rect">
              <a:avLst/>
            </a:prstGeom>
            <a:noFill/>
          </p:spPr>
          <p:txBody>
            <a:bodyPr wrap="square" rtlCol="0">
              <a:spAutoFit/>
            </a:bodyPr>
            <a:lstStyle>
              <a:defPPr>
                <a:defRPr lang="zh-CN"/>
              </a:defPPr>
              <a:lvl1pPr>
                <a:lnSpc>
                  <a:spcPct val="150000"/>
                </a:lnSpc>
                <a:defRPr kumimoji="0" sz="1200" b="1" i="0" u="none" strike="noStrike" cap="none" spc="0" normalizeH="0" baseline="0">
                  <a:ln>
                    <a:noFill/>
                  </a:ln>
                  <a:effectLst/>
                  <a:uLnTx/>
                  <a:uFillTx/>
                </a:defRPr>
              </a:lvl1pPr>
            </a:lstStyle>
            <a:p>
              <a:pPr marL="0" marR="0" lvl="0" indent="0" algn="l" defTabSz="913765"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rPr>
                <a:t>国内疫情页面</a:t>
              </a:r>
              <a:r>
                <a:rPr lang="en-US" altLang="zh-CN" sz="2400" dirty="0">
                  <a:solidFill>
                    <a:prstClr val="black"/>
                  </a:solidFill>
                  <a:latin typeface="Century Gothic"/>
                  <a:ea typeface="微软雅黑" panose="020B0503020204020204" pitchFamily="34" charset="-122"/>
                </a:rPr>
                <a:t>——</a:t>
              </a:r>
              <a:r>
                <a:rPr lang="zh-CN" altLang="en-US" sz="2400" dirty="0">
                  <a:solidFill>
                    <a:prstClr val="black"/>
                  </a:solidFill>
                  <a:latin typeface="Century Gothic"/>
                  <a:ea typeface="微软雅黑" panose="020B0503020204020204" pitchFamily="34" charset="-122"/>
                </a:rPr>
                <a:t>全国数据</a:t>
              </a:r>
              <a:endParaRPr kumimoji="0" lang="en-US" altLang="zh-CN" sz="24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endParaRPr>
            </a:p>
          </p:txBody>
        </p:sp>
        <p:grpSp>
          <p:nvGrpSpPr>
            <p:cNvPr id="12" name="ï$ḻîďê">
              <a:extLst>
                <a:ext uri="{FF2B5EF4-FFF2-40B4-BE49-F238E27FC236}">
                  <a16:creationId xmlns:a16="http://schemas.microsoft.com/office/drawing/2014/main" id="{C23543E1-4738-48A6-9BE3-3E81312E9CE6}"/>
                </a:ext>
              </a:extLst>
            </p:cNvPr>
            <p:cNvGrpSpPr/>
            <p:nvPr/>
          </p:nvGrpSpPr>
          <p:grpSpPr>
            <a:xfrm>
              <a:off x="10395939" y="3160146"/>
              <a:ext cx="923926" cy="603160"/>
              <a:chOff x="5476875" y="2117725"/>
              <a:chExt cx="4357688" cy="2844800"/>
            </a:xfrm>
          </p:grpSpPr>
          <p:sp>
            <p:nvSpPr>
              <p:cNvPr id="15" name="işļíḑe">
                <a:extLst>
                  <a:ext uri="{FF2B5EF4-FFF2-40B4-BE49-F238E27FC236}">
                    <a16:creationId xmlns:a16="http://schemas.microsoft.com/office/drawing/2014/main" id="{80B3D6D1-22A3-433C-B5AE-A7A8414DAFAF}"/>
                  </a:ext>
                </a:extLst>
              </p:cNvPr>
              <p:cNvSpPr/>
              <p:nvPr/>
            </p:nvSpPr>
            <p:spPr bwMode="auto">
              <a:xfrm>
                <a:off x="7902575" y="2117725"/>
                <a:ext cx="1931988" cy="2844800"/>
              </a:xfrm>
              <a:custGeom>
                <a:avLst/>
                <a:gdLst>
                  <a:gd name="T0" fmla="*/ 12 w 1217"/>
                  <a:gd name="T1" fmla="*/ 0 h 1792"/>
                  <a:gd name="T2" fmla="*/ 12 w 1217"/>
                  <a:gd name="T3" fmla="*/ 1207 h 1792"/>
                  <a:gd name="T4" fmla="*/ 585 w 1217"/>
                  <a:gd name="T5" fmla="*/ 1207 h 1792"/>
                  <a:gd name="T6" fmla="*/ 0 w 1217"/>
                  <a:gd name="T7" fmla="*/ 1792 h 1792"/>
                  <a:gd name="T8" fmla="*/ 630 w 1217"/>
                  <a:gd name="T9" fmla="*/ 1792 h 1792"/>
                  <a:gd name="T10" fmla="*/ 1217 w 1217"/>
                  <a:gd name="T11" fmla="*/ 1207 h 1792"/>
                  <a:gd name="T12" fmla="*/ 1217 w 1217"/>
                  <a:gd name="T13" fmla="*/ 0 h 1792"/>
                  <a:gd name="T14" fmla="*/ 12 w 1217"/>
                  <a:gd name="T15" fmla="*/ 0 h 17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7" h="1792">
                    <a:moveTo>
                      <a:pt x="12" y="0"/>
                    </a:moveTo>
                    <a:lnTo>
                      <a:pt x="12" y="1207"/>
                    </a:lnTo>
                    <a:lnTo>
                      <a:pt x="585" y="1207"/>
                    </a:lnTo>
                    <a:lnTo>
                      <a:pt x="0" y="1792"/>
                    </a:lnTo>
                    <a:lnTo>
                      <a:pt x="630" y="1792"/>
                    </a:lnTo>
                    <a:lnTo>
                      <a:pt x="1217" y="1207"/>
                    </a:lnTo>
                    <a:lnTo>
                      <a:pt x="1217" y="0"/>
                    </a:lnTo>
                    <a:lnTo>
                      <a:pt x="12" y="0"/>
                    </a:lnTo>
                    <a:close/>
                  </a:path>
                </a:pathLst>
              </a:cu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black">
                      <a:lumMod val="95000"/>
                      <a:lumOff val="5000"/>
                    </a:prstClr>
                  </a:solidFill>
                  <a:effectLst/>
                  <a:uLnTx/>
                  <a:uFillTx/>
                  <a:latin typeface="Century Gothic"/>
                  <a:ea typeface="微软雅黑" panose="020B0503020204020204" pitchFamily="34" charset="-122"/>
                  <a:cs typeface="+mn-cs"/>
                </a:endParaRPr>
              </a:p>
            </p:txBody>
          </p:sp>
          <p:sp>
            <p:nvSpPr>
              <p:cNvPr id="16" name="ïṡļíḋè">
                <a:extLst>
                  <a:ext uri="{FF2B5EF4-FFF2-40B4-BE49-F238E27FC236}">
                    <a16:creationId xmlns:a16="http://schemas.microsoft.com/office/drawing/2014/main" id="{B3D311E4-0798-42D7-A481-6682287D7B51}"/>
                  </a:ext>
                </a:extLst>
              </p:cNvPr>
              <p:cNvSpPr/>
              <p:nvPr/>
            </p:nvSpPr>
            <p:spPr bwMode="auto">
              <a:xfrm>
                <a:off x="5476875" y="2117725"/>
                <a:ext cx="1931988" cy="2844800"/>
              </a:xfrm>
              <a:custGeom>
                <a:avLst/>
                <a:gdLst>
                  <a:gd name="T0" fmla="*/ 10 w 1217"/>
                  <a:gd name="T1" fmla="*/ 0 h 1792"/>
                  <a:gd name="T2" fmla="*/ 10 w 1217"/>
                  <a:gd name="T3" fmla="*/ 1207 h 1792"/>
                  <a:gd name="T4" fmla="*/ 585 w 1217"/>
                  <a:gd name="T5" fmla="*/ 1207 h 1792"/>
                  <a:gd name="T6" fmla="*/ 0 w 1217"/>
                  <a:gd name="T7" fmla="*/ 1792 h 1792"/>
                  <a:gd name="T8" fmla="*/ 630 w 1217"/>
                  <a:gd name="T9" fmla="*/ 1792 h 1792"/>
                  <a:gd name="T10" fmla="*/ 1217 w 1217"/>
                  <a:gd name="T11" fmla="*/ 1207 h 1792"/>
                  <a:gd name="T12" fmla="*/ 1217 w 1217"/>
                  <a:gd name="T13" fmla="*/ 0 h 1792"/>
                  <a:gd name="T14" fmla="*/ 10 w 1217"/>
                  <a:gd name="T15" fmla="*/ 0 h 17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7" h="1792">
                    <a:moveTo>
                      <a:pt x="10" y="0"/>
                    </a:moveTo>
                    <a:lnTo>
                      <a:pt x="10" y="1207"/>
                    </a:lnTo>
                    <a:lnTo>
                      <a:pt x="585" y="1207"/>
                    </a:lnTo>
                    <a:lnTo>
                      <a:pt x="0" y="1792"/>
                    </a:lnTo>
                    <a:lnTo>
                      <a:pt x="630" y="1792"/>
                    </a:lnTo>
                    <a:lnTo>
                      <a:pt x="1217" y="1207"/>
                    </a:lnTo>
                    <a:lnTo>
                      <a:pt x="1217" y="0"/>
                    </a:lnTo>
                    <a:lnTo>
                      <a:pt x="10" y="0"/>
                    </a:lnTo>
                    <a:close/>
                  </a:path>
                </a:pathLst>
              </a:cu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black">
                      <a:lumMod val="95000"/>
                      <a:lumOff val="5000"/>
                    </a:prstClr>
                  </a:solidFill>
                  <a:effectLst/>
                  <a:uLnTx/>
                  <a:uFillTx/>
                  <a:latin typeface="Century Gothic"/>
                  <a:ea typeface="微软雅黑" panose="020B0503020204020204" pitchFamily="34" charset="-122"/>
                  <a:cs typeface="+mn-cs"/>
                </a:endParaRPr>
              </a:p>
            </p:txBody>
          </p:sp>
        </p:grpSp>
        <p:sp>
          <p:nvSpPr>
            <p:cNvPr id="14" name="íṥḷïḓé">
              <a:extLst>
                <a:ext uri="{FF2B5EF4-FFF2-40B4-BE49-F238E27FC236}">
                  <a16:creationId xmlns:a16="http://schemas.microsoft.com/office/drawing/2014/main" id="{93570A5D-9E56-4077-9D03-35E5EC06CA05}"/>
                </a:ext>
              </a:extLst>
            </p:cNvPr>
            <p:cNvSpPr txBox="1"/>
            <p:nvPr/>
          </p:nvSpPr>
          <p:spPr>
            <a:xfrm>
              <a:off x="443895" y="2871692"/>
              <a:ext cx="1389489"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en-US" altLang="zh-CN" sz="6600" b="1" i="0" u="none" strike="noStrike" kern="1200" cap="none" spc="0" normalizeH="0" baseline="0" noProof="0" dirty="0">
                  <a:ln>
                    <a:noFill/>
                  </a:ln>
                  <a:solidFill>
                    <a:prstClr val="black">
                      <a:lumMod val="95000"/>
                      <a:lumOff val="5000"/>
                      <a:alpha val="10000"/>
                    </a:prstClr>
                  </a:solidFill>
                  <a:effectLst/>
                  <a:uLnTx/>
                  <a:uFillTx/>
                  <a:latin typeface="Century Gothic"/>
                  <a:ea typeface="微软雅黑" panose="020B0503020204020204" pitchFamily="34" charset="-122"/>
                  <a:cs typeface="+mn-cs"/>
                </a:rPr>
                <a:t>O</a:t>
              </a:r>
              <a:r>
                <a:rPr kumimoji="0" lang="en-US" altLang="zh-CN" sz="100" b="1" i="0" u="none" strike="noStrike" kern="1200" cap="none" spc="0" normalizeH="0" baseline="0" noProof="0" dirty="0">
                  <a:ln>
                    <a:noFill/>
                  </a:ln>
                  <a:solidFill>
                    <a:prstClr val="black">
                      <a:lumMod val="95000"/>
                      <a:lumOff val="5000"/>
                      <a:alpha val="10000"/>
                    </a:prstClr>
                  </a:solidFill>
                  <a:effectLst/>
                  <a:uLnTx/>
                  <a:uFillTx/>
                  <a:latin typeface="Century Gothic"/>
                  <a:ea typeface="微软雅黑" panose="020B0503020204020204" pitchFamily="34" charset="-122"/>
                  <a:cs typeface="+mn-cs"/>
                </a:rPr>
                <a:t> </a:t>
              </a:r>
              <a:r>
                <a:rPr lang="en-US" altLang="zh-CN" sz="6600" dirty="0">
                  <a:solidFill>
                    <a:prstClr val="black">
                      <a:lumMod val="95000"/>
                      <a:lumOff val="5000"/>
                      <a:alpha val="10000"/>
                    </a:prstClr>
                  </a:solidFill>
                  <a:latin typeface="Century Gothic"/>
                  <a:ea typeface="微软雅黑" panose="020B0503020204020204" pitchFamily="34" charset="-122"/>
                </a:rPr>
                <a:t>2</a:t>
              </a:r>
              <a:endParaRPr kumimoji="0" lang="en-US" altLang="zh-CN" sz="6600" b="1" i="0" u="none" strike="noStrike" kern="1200" cap="none" spc="0" normalizeH="0" baseline="0" noProof="0" dirty="0">
                <a:ln>
                  <a:noFill/>
                </a:ln>
                <a:solidFill>
                  <a:prstClr val="black">
                    <a:lumMod val="95000"/>
                    <a:lumOff val="5000"/>
                    <a:alpha val="10000"/>
                  </a:prstClr>
                </a:solidFill>
                <a:effectLst/>
                <a:uLnTx/>
                <a:uFillTx/>
                <a:latin typeface="Century Gothic"/>
                <a:ea typeface="微软雅黑" panose="020B0503020204020204" pitchFamily="34" charset="-122"/>
                <a:cs typeface="+mn-cs"/>
              </a:endParaRPr>
            </a:p>
          </p:txBody>
        </p:sp>
      </p:grpSp>
      <p:sp>
        <p:nvSpPr>
          <p:cNvPr id="17" name="íṡľíḍé">
            <a:extLst>
              <a:ext uri="{FF2B5EF4-FFF2-40B4-BE49-F238E27FC236}">
                <a16:creationId xmlns:a16="http://schemas.microsoft.com/office/drawing/2014/main" id="{68441CAA-2344-4B7A-9F39-D5C43DA8D5BC}"/>
              </a:ext>
            </a:extLst>
          </p:cNvPr>
          <p:cNvSpPr txBox="1"/>
          <p:nvPr/>
        </p:nvSpPr>
        <p:spPr>
          <a:xfrm>
            <a:off x="578369" y="1000181"/>
            <a:ext cx="4673546" cy="1200329"/>
          </a:xfrm>
          <a:prstGeom prst="rect">
            <a:avLst/>
          </a:prstGeom>
          <a:noFill/>
        </p:spPr>
        <p:txBody>
          <a:bodyPr wrap="square">
            <a:spAutoFit/>
          </a:body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lang="zh-CN" altLang="en-US" sz="4400" b="1" dirty="0">
                <a:solidFill>
                  <a:schemeClr val="accent1">
                    <a:lumMod val="75000"/>
                  </a:schemeClr>
                </a:solidFill>
                <a:latin typeface="Century Gothic"/>
                <a:ea typeface="微软雅黑" panose="020B0503020204020204" pitchFamily="34" charset="-122"/>
              </a:rPr>
              <a:t>疫情数据</a:t>
            </a:r>
            <a:r>
              <a:rPr kumimoji="0" lang="en-US" altLang="zh-CN" sz="4400" b="1" i="0" u="none" strike="noStrike" kern="1200" cap="none" spc="0" normalizeH="0" baseline="0" noProof="0" dirty="0">
                <a:ln>
                  <a:noFill/>
                </a:ln>
                <a:solidFill>
                  <a:schemeClr val="accent1">
                    <a:lumMod val="75000"/>
                  </a:schemeClr>
                </a:solidFill>
                <a:effectLst/>
                <a:uLnTx/>
                <a:uFillTx/>
                <a:latin typeface="Century Gothic"/>
                <a:ea typeface="微软雅黑" panose="020B0503020204020204" pitchFamily="34" charset="-122"/>
                <a:cs typeface="+mn-cs"/>
              </a:rPr>
              <a:t> </a:t>
            </a:r>
          </a:p>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zh-CN" altLang="en-US" sz="28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rPr>
              <a:t>分析预测及其可视化展示</a:t>
            </a:r>
            <a:endParaRPr kumimoji="0" lang="en-US" altLang="zh-CN" sz="2800" b="1" i="0" u="none" strike="noStrike" kern="1200" cap="none" spc="0" normalizeH="0" baseline="0" noProof="0" dirty="0">
              <a:ln>
                <a:noFill/>
              </a:ln>
              <a:solidFill>
                <a:prstClr val="black"/>
              </a:solidFill>
              <a:effectLst/>
              <a:uLnTx/>
              <a:uFillTx/>
              <a:latin typeface="Century Gothic"/>
              <a:ea typeface="微软雅黑" panose="020B0503020204020204" pitchFamily="34" charset="-122"/>
              <a:cs typeface="+mn-cs"/>
            </a:endParaRPr>
          </a:p>
        </p:txBody>
      </p:sp>
      <p:sp>
        <p:nvSpPr>
          <p:cNvPr id="19" name="íşḷïďé">
            <a:extLst>
              <a:ext uri="{FF2B5EF4-FFF2-40B4-BE49-F238E27FC236}">
                <a16:creationId xmlns:a16="http://schemas.microsoft.com/office/drawing/2014/main" id="{B27A5C96-870F-4942-ABC2-AC79CF1B323B}"/>
              </a:ext>
            </a:extLst>
          </p:cNvPr>
          <p:cNvSpPr txBox="1"/>
          <p:nvPr/>
        </p:nvSpPr>
        <p:spPr>
          <a:xfrm>
            <a:off x="527920" y="4504315"/>
            <a:ext cx="3554154" cy="1704697"/>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marL="0" marR="0" lvl="0" indent="0" algn="l" defTabSz="913765" rtl="0" eaLnBrk="1" fontAlgn="auto" latinLnBrk="0" hangingPunct="1">
              <a:lnSpc>
                <a:spcPct val="150000"/>
              </a:lnSpc>
              <a:spcBef>
                <a:spcPts val="0"/>
              </a:spcBef>
              <a:spcAft>
                <a:spcPts val="0"/>
              </a:spcAft>
              <a:buClrTx/>
              <a:buSzPct val="25000"/>
              <a:buFontTx/>
              <a:buNone/>
              <a:tabLst/>
              <a:defRPr/>
            </a:pP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1</a:t>
            </a:r>
            <a:r>
              <a:rPr kumimoji="0" lang="zh-CN" altLang="en-US"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）全国疫情数据看板</a:t>
            </a:r>
            <a:endPar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endParaRPr>
          </a:p>
          <a:p>
            <a:pPr lvl="0">
              <a:defRPr/>
            </a:pP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2</a:t>
            </a:r>
            <a:r>
              <a:rPr kumimoji="0" lang="zh-CN" altLang="en-US"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）全国疫情热力图展示</a:t>
            </a: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可切换</a:t>
            </a:r>
            <a:r>
              <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rPr>
              <a:t>)</a:t>
            </a:r>
            <a:br>
              <a:rPr lang="en-US" altLang="zh-CN" sz="1800" dirty="0">
                <a:solidFill>
                  <a:prstClr val="black">
                    <a:lumMod val="95000"/>
                    <a:lumOff val="5000"/>
                    <a:alpha val="80000"/>
                  </a:prstClr>
                </a:solidFill>
                <a:latin typeface="Century Gothic"/>
                <a:ea typeface="微软雅黑" panose="020B0503020204020204" pitchFamily="34" charset="-122"/>
              </a:rPr>
            </a:br>
            <a:r>
              <a:rPr lang="en-US" altLang="zh-CN" sz="1800" dirty="0">
                <a:solidFill>
                  <a:prstClr val="black">
                    <a:lumMod val="95000"/>
                    <a:lumOff val="5000"/>
                    <a:alpha val="80000"/>
                  </a:prstClr>
                </a:solidFill>
                <a:latin typeface="Century Gothic"/>
                <a:ea typeface="微软雅黑" panose="020B0503020204020204" pitchFamily="34" charset="-122"/>
              </a:rPr>
              <a:t>3</a:t>
            </a:r>
            <a:r>
              <a:rPr lang="zh-CN" altLang="en-US" sz="1800" dirty="0">
                <a:solidFill>
                  <a:prstClr val="black">
                    <a:lumMod val="95000"/>
                    <a:lumOff val="5000"/>
                    <a:alpha val="80000"/>
                  </a:prstClr>
                </a:solidFill>
                <a:latin typeface="Century Gothic"/>
                <a:ea typeface="微软雅黑" panose="020B0503020204020204" pitchFamily="34" charset="-122"/>
              </a:rPr>
              <a:t>）</a:t>
            </a:r>
            <a:r>
              <a:rPr lang="zh-CN" altLang="en-US" sz="1800" dirty="0">
                <a:solidFill>
                  <a:prstClr val="black">
                    <a:lumMod val="95000"/>
                    <a:lumOff val="5000"/>
                    <a:alpha val="80000"/>
                  </a:prstClr>
                </a:solidFill>
              </a:rPr>
              <a:t>全国疫情现有及预测数据展示</a:t>
            </a:r>
            <a:br>
              <a:rPr lang="en-US" altLang="zh-CN" sz="1800" dirty="0">
                <a:solidFill>
                  <a:prstClr val="black">
                    <a:lumMod val="95000"/>
                    <a:lumOff val="5000"/>
                    <a:alpha val="80000"/>
                  </a:prstClr>
                </a:solidFill>
                <a:latin typeface="Century Gothic"/>
                <a:ea typeface="微软雅黑" panose="020B0503020204020204" pitchFamily="34" charset="-122"/>
              </a:rPr>
            </a:br>
            <a:r>
              <a:rPr lang="en-US" altLang="zh-CN" sz="1800" dirty="0">
                <a:solidFill>
                  <a:prstClr val="black">
                    <a:lumMod val="95000"/>
                    <a:lumOff val="5000"/>
                    <a:alpha val="80000"/>
                  </a:prstClr>
                </a:solidFill>
                <a:latin typeface="Century Gothic"/>
                <a:ea typeface="微软雅黑" panose="020B0503020204020204" pitchFamily="34" charset="-122"/>
              </a:rPr>
              <a:t>4</a:t>
            </a:r>
            <a:r>
              <a:rPr lang="zh-CN" altLang="en-US" sz="1800" dirty="0">
                <a:solidFill>
                  <a:prstClr val="black">
                    <a:lumMod val="95000"/>
                    <a:lumOff val="5000"/>
                    <a:alpha val="80000"/>
                  </a:prstClr>
                </a:solidFill>
              </a:rPr>
              <a:t>）全国实时疫情新闻播报</a:t>
            </a:r>
            <a:endParaRPr kumimoji="0" lang="en-US" altLang="zh-CN" sz="1800" b="0" i="0" u="none" strike="noStrike" kern="1200" cap="none" spc="0" normalizeH="0" baseline="0" noProof="0" dirty="0">
              <a:ln>
                <a:noFill/>
              </a:ln>
              <a:solidFill>
                <a:prstClr val="black">
                  <a:lumMod val="95000"/>
                  <a:lumOff val="5000"/>
                  <a:alpha val="80000"/>
                </a:prstClr>
              </a:solidFill>
              <a:effectLst/>
              <a:uLnTx/>
              <a:uFillTx/>
              <a:latin typeface="Century Gothic"/>
              <a:ea typeface="微软雅黑" panose="020B0503020204020204" pitchFamily="34" charset="-122"/>
              <a:cs typeface="+mn-cs"/>
            </a:endParaRPr>
          </a:p>
        </p:txBody>
      </p:sp>
      <p:pic>
        <p:nvPicPr>
          <p:cNvPr id="3" name="图片 2">
            <a:extLst>
              <a:ext uri="{FF2B5EF4-FFF2-40B4-BE49-F238E27FC236}">
                <a16:creationId xmlns:a16="http://schemas.microsoft.com/office/drawing/2014/main" id="{DDDF9885-9A45-469F-9F75-247FF5583CDE}"/>
              </a:ext>
            </a:extLst>
          </p:cNvPr>
          <p:cNvPicPr>
            <a:picLocks noChangeAspect="1"/>
          </p:cNvPicPr>
          <p:nvPr/>
        </p:nvPicPr>
        <p:blipFill>
          <a:blip r:embed="rId5"/>
          <a:stretch>
            <a:fillRect/>
          </a:stretch>
        </p:blipFill>
        <p:spPr>
          <a:xfrm>
            <a:off x="4911318" y="341432"/>
            <a:ext cx="7114925" cy="6001309"/>
          </a:xfrm>
          <a:prstGeom prst="rect">
            <a:avLst/>
          </a:prstGeom>
        </p:spPr>
      </p:pic>
      <p:sp>
        <p:nvSpPr>
          <p:cNvPr id="13" name="矩形 12">
            <a:extLst>
              <a:ext uri="{FF2B5EF4-FFF2-40B4-BE49-F238E27FC236}">
                <a16:creationId xmlns:a16="http://schemas.microsoft.com/office/drawing/2014/main" id="{FE6ED651-BDD1-4192-9678-2BD1AE325B12}"/>
              </a:ext>
            </a:extLst>
          </p:cNvPr>
          <p:cNvSpPr/>
          <p:nvPr/>
        </p:nvSpPr>
        <p:spPr>
          <a:xfrm>
            <a:off x="5008816" y="894147"/>
            <a:ext cx="1735885" cy="2612725"/>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48356ED-6783-4829-8DF3-3F4C07F53A0F}"/>
              </a:ext>
            </a:extLst>
          </p:cNvPr>
          <p:cNvSpPr/>
          <p:nvPr/>
        </p:nvSpPr>
        <p:spPr>
          <a:xfrm>
            <a:off x="6785685" y="632890"/>
            <a:ext cx="3766201" cy="2873982"/>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B301AF5-4FCE-4053-8695-7836E300DC92}"/>
              </a:ext>
            </a:extLst>
          </p:cNvPr>
          <p:cNvSpPr/>
          <p:nvPr/>
        </p:nvSpPr>
        <p:spPr>
          <a:xfrm>
            <a:off x="5072999" y="3820664"/>
            <a:ext cx="5391801" cy="2404446"/>
          </a:xfrm>
          <a:prstGeom prst="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D935E61-6890-44F8-9E52-B9DBD7FC8145}"/>
              </a:ext>
            </a:extLst>
          </p:cNvPr>
          <p:cNvSpPr/>
          <p:nvPr/>
        </p:nvSpPr>
        <p:spPr>
          <a:xfrm>
            <a:off x="10649770" y="755282"/>
            <a:ext cx="1376473" cy="5412584"/>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5835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5.1|6.1|12.1"/>
</p:tagLst>
</file>

<file path=ppt/tags/tag10.xml><?xml version="1.0" encoding="utf-8"?>
<p:tagLst xmlns:a="http://schemas.openxmlformats.org/drawingml/2006/main" xmlns:r="http://schemas.openxmlformats.org/officeDocument/2006/relationships" xmlns:p="http://schemas.openxmlformats.org/presentationml/2006/main">
  <p:tag name="ISLIDE.DIAGRAM" val="#774513"/>
</p:tagLst>
</file>

<file path=ppt/tags/tag11.xml><?xml version="1.0" encoding="utf-8"?>
<p:tagLst xmlns:a="http://schemas.openxmlformats.org/drawingml/2006/main" xmlns:r="http://schemas.openxmlformats.org/officeDocument/2006/relationships" xmlns:p="http://schemas.openxmlformats.org/presentationml/2006/main">
  <p:tag name="TIMING" val="|0.9|5.1|6.1|12.1"/>
</p:tagLst>
</file>

<file path=ppt/tags/tag12.xml><?xml version="1.0" encoding="utf-8"?>
<p:tagLst xmlns:a="http://schemas.openxmlformats.org/drawingml/2006/main" xmlns:r="http://schemas.openxmlformats.org/officeDocument/2006/relationships" xmlns:p="http://schemas.openxmlformats.org/presentationml/2006/main">
  <p:tag name="TIMING" val="|0.9|5.1|6.1|12.1"/>
</p:tagLst>
</file>

<file path=ppt/tags/tag13.xml><?xml version="1.0" encoding="utf-8"?>
<p:tagLst xmlns:a="http://schemas.openxmlformats.org/drawingml/2006/main" xmlns:r="http://schemas.openxmlformats.org/officeDocument/2006/relationships" xmlns:p="http://schemas.openxmlformats.org/presentationml/2006/main">
  <p:tag name="TIMING" val="|0.9|5.1|6.1|12.1"/>
</p:tagLst>
</file>

<file path=ppt/tags/tag14.xml><?xml version="1.0" encoding="utf-8"?>
<p:tagLst xmlns:a="http://schemas.openxmlformats.org/drawingml/2006/main" xmlns:r="http://schemas.openxmlformats.org/officeDocument/2006/relationships" xmlns:p="http://schemas.openxmlformats.org/presentationml/2006/main">
  <p:tag name="ISLIDE.DIAGRAM" val="#530764"/>
</p:tagLst>
</file>

<file path=ppt/tags/tag15.xml><?xml version="1.0" encoding="utf-8"?>
<p:tagLst xmlns:a="http://schemas.openxmlformats.org/drawingml/2006/main" xmlns:r="http://schemas.openxmlformats.org/officeDocument/2006/relationships" xmlns:p="http://schemas.openxmlformats.org/presentationml/2006/main">
  <p:tag name="TIMING" val="|0.9|5.1|6.1|12.1"/>
</p:tagLst>
</file>

<file path=ppt/tags/tag16.xml><?xml version="1.0" encoding="utf-8"?>
<p:tagLst xmlns:a="http://schemas.openxmlformats.org/drawingml/2006/main" xmlns:r="http://schemas.openxmlformats.org/officeDocument/2006/relationships" xmlns:p="http://schemas.openxmlformats.org/presentationml/2006/main">
  <p:tag name="ISLIDE.DIAGRAM" val="#530764"/>
</p:tagLst>
</file>

<file path=ppt/tags/tag17.xml><?xml version="1.0" encoding="utf-8"?>
<p:tagLst xmlns:a="http://schemas.openxmlformats.org/drawingml/2006/main" xmlns:r="http://schemas.openxmlformats.org/officeDocument/2006/relationships" xmlns:p="http://schemas.openxmlformats.org/presentationml/2006/main">
  <p:tag name="TIMING" val="|0.9|5.1|6.1|12.1"/>
</p:tagLst>
</file>

<file path=ppt/tags/tag18.xml><?xml version="1.0" encoding="utf-8"?>
<p:tagLst xmlns:a="http://schemas.openxmlformats.org/drawingml/2006/main" xmlns:r="http://schemas.openxmlformats.org/officeDocument/2006/relationships" xmlns:p="http://schemas.openxmlformats.org/presentationml/2006/main">
  <p:tag name="TIMING" val="|0.9|5.1|6.1|12.1"/>
</p:tagLst>
</file>

<file path=ppt/tags/tag19.xml><?xml version="1.0" encoding="utf-8"?>
<p:tagLst xmlns:a="http://schemas.openxmlformats.org/drawingml/2006/main" xmlns:r="http://schemas.openxmlformats.org/officeDocument/2006/relationships" xmlns:p="http://schemas.openxmlformats.org/presentationml/2006/main">
  <p:tag name="TIMING" val="|0.9|5.1|6.1|12.1"/>
</p:tagLst>
</file>

<file path=ppt/tags/tag2.xml><?xml version="1.0" encoding="utf-8"?>
<p:tagLst xmlns:a="http://schemas.openxmlformats.org/drawingml/2006/main" xmlns:r="http://schemas.openxmlformats.org/officeDocument/2006/relationships" xmlns:p="http://schemas.openxmlformats.org/presentationml/2006/main">
  <p:tag name="TIMING" val="|0.9|5.1|6.1|12.1"/>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907d8c84-292c-4590-ac33-eaf6f574e3fc}"/>
  <p:tag name="TABLE_ENDDRAG_ORIGIN_RECT" val="426*76"/>
  <p:tag name="TABLE_ENDDRAG_RECT" val="39*112*426*72"/>
</p:tagLst>
</file>

<file path=ppt/tags/tag21.xml><?xml version="1.0" encoding="utf-8"?>
<p:tagLst xmlns:a="http://schemas.openxmlformats.org/drawingml/2006/main" xmlns:r="http://schemas.openxmlformats.org/officeDocument/2006/relationships" xmlns:p="http://schemas.openxmlformats.org/presentationml/2006/main">
  <p:tag name="TIMING" val="|0.9|5.1|6.1|12.1"/>
</p:tagLst>
</file>

<file path=ppt/tags/tag22.xml><?xml version="1.0" encoding="utf-8"?>
<p:tagLst xmlns:a="http://schemas.openxmlformats.org/drawingml/2006/main" xmlns:r="http://schemas.openxmlformats.org/officeDocument/2006/relationships" xmlns:p="http://schemas.openxmlformats.org/presentationml/2006/main">
  <p:tag name="TIMING" val="|0.9|5.1|6.1|12.1"/>
</p:tagLst>
</file>

<file path=ppt/tags/tag23.xml><?xml version="1.0" encoding="utf-8"?>
<p:tagLst xmlns:a="http://schemas.openxmlformats.org/drawingml/2006/main" xmlns:r="http://schemas.openxmlformats.org/officeDocument/2006/relationships" xmlns:p="http://schemas.openxmlformats.org/presentationml/2006/main">
  <p:tag name="TIMING" val="|0.3"/>
</p:tagLst>
</file>

<file path=ppt/tags/tag24.xml><?xml version="1.0" encoding="utf-8"?>
<p:tagLst xmlns:a="http://schemas.openxmlformats.org/drawingml/2006/main" xmlns:r="http://schemas.openxmlformats.org/officeDocument/2006/relationships" xmlns:p="http://schemas.openxmlformats.org/presentationml/2006/main">
  <p:tag name="TIMING" val="|0.4|4.4|1"/>
</p:tagLst>
</file>

<file path=ppt/tags/tag25.xml><?xml version="1.0" encoding="utf-8"?>
<p:tagLst xmlns:a="http://schemas.openxmlformats.org/drawingml/2006/main" xmlns:r="http://schemas.openxmlformats.org/officeDocument/2006/relationships" xmlns:p="http://schemas.openxmlformats.org/presentationml/2006/main">
  <p:tag name="TIMING" val="|3.5|13.2|1"/>
</p:tagLst>
</file>

<file path=ppt/tags/tag3.xml><?xml version="1.0" encoding="utf-8"?>
<p:tagLst xmlns:a="http://schemas.openxmlformats.org/drawingml/2006/main" xmlns:r="http://schemas.openxmlformats.org/officeDocument/2006/relationships" xmlns:p="http://schemas.openxmlformats.org/presentationml/2006/main">
  <p:tag name="TIMING" val="|0.9|5.1|6.1|12.1"/>
</p:tagLst>
</file>

<file path=ppt/tags/tag4.xml><?xml version="1.0" encoding="utf-8"?>
<p:tagLst xmlns:a="http://schemas.openxmlformats.org/drawingml/2006/main" xmlns:r="http://schemas.openxmlformats.org/officeDocument/2006/relationships" xmlns:p="http://schemas.openxmlformats.org/presentationml/2006/main">
  <p:tag name="ISLIDE.DIAGRAM" val="#792105"/>
</p:tagLst>
</file>

<file path=ppt/tags/tag5.xml><?xml version="1.0" encoding="utf-8"?>
<p:tagLst xmlns:a="http://schemas.openxmlformats.org/drawingml/2006/main" xmlns:r="http://schemas.openxmlformats.org/officeDocument/2006/relationships" xmlns:p="http://schemas.openxmlformats.org/presentationml/2006/main">
  <p:tag name="ISLIDE.DIAGRAM" val="#774513;"/>
</p:tagLst>
</file>

<file path=ppt/tags/tag6.xml><?xml version="1.0" encoding="utf-8"?>
<p:tagLst xmlns:a="http://schemas.openxmlformats.org/drawingml/2006/main" xmlns:r="http://schemas.openxmlformats.org/officeDocument/2006/relationships" xmlns:p="http://schemas.openxmlformats.org/presentationml/2006/main">
  <p:tag name="ISLIDE.DIAGRAM" val="#774513"/>
</p:tagLst>
</file>

<file path=ppt/tags/tag7.xml><?xml version="1.0" encoding="utf-8"?>
<p:tagLst xmlns:a="http://schemas.openxmlformats.org/drawingml/2006/main" xmlns:r="http://schemas.openxmlformats.org/officeDocument/2006/relationships" xmlns:p="http://schemas.openxmlformats.org/presentationml/2006/main">
  <p:tag name="ISLIDE.DIAGRAM" val="#774513;"/>
</p:tagLst>
</file>

<file path=ppt/tags/tag8.xml><?xml version="1.0" encoding="utf-8"?>
<p:tagLst xmlns:a="http://schemas.openxmlformats.org/drawingml/2006/main" xmlns:r="http://schemas.openxmlformats.org/officeDocument/2006/relationships" xmlns:p="http://schemas.openxmlformats.org/presentationml/2006/main">
  <p:tag name="ISLIDE.DIAGRAM" val="#774513"/>
</p:tagLst>
</file>

<file path=ppt/tags/tag9.xml><?xml version="1.0" encoding="utf-8"?>
<p:tagLst xmlns:a="http://schemas.openxmlformats.org/drawingml/2006/main" xmlns:r="http://schemas.openxmlformats.org/officeDocument/2006/relationships" xmlns:p="http://schemas.openxmlformats.org/presentationml/2006/main">
  <p:tag name="ISLIDE.DIAGRAM" val="#7745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1283</Words>
  <Application>Microsoft Office PowerPoint</Application>
  <PresentationFormat>宽屏</PresentationFormat>
  <Paragraphs>213</Paragraphs>
  <Slides>27</Slides>
  <Notes>27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27</vt:i4>
      </vt:variant>
    </vt:vector>
  </HeadingPairs>
  <TitlesOfParts>
    <vt:vector size="37" baseType="lpstr">
      <vt:lpstr>等线</vt:lpstr>
      <vt:lpstr>等线 Light</vt:lpstr>
      <vt:lpstr>仿宋</vt:lpstr>
      <vt:lpstr>宋体</vt:lpstr>
      <vt:lpstr>微软雅黑</vt:lpstr>
      <vt:lpstr>Arial</vt:lpstr>
      <vt:lpstr>Calibri</vt:lpstr>
      <vt:lpstr>Century Gothic</vt:lpstr>
      <vt:lpstr>Office 主题​​</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杨晶</dc:creator>
  <cp:lastModifiedBy>邓 若涛</cp:lastModifiedBy>
  <cp:revision>29</cp:revision>
  <dcterms:created xsi:type="dcterms:W3CDTF">2021-12-21T04:51:36Z</dcterms:created>
  <dcterms:modified xsi:type="dcterms:W3CDTF">2021-12-28T15:04:05Z</dcterms:modified>
</cp:coreProperties>
</file>